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Poppins Bold" charset="1" panose="00000800000000000000"/>
      <p:regular r:id="rId33"/>
    </p:embeddedFont>
    <p:embeddedFont>
      <p:font typeface="Poppins" charset="1" panose="00000500000000000000"/>
      <p:regular r:id="rId34"/>
    </p:embeddedFont>
    <p:embeddedFont>
      <p:font typeface="Open Sauce" charset="1" panose="00000500000000000000"/>
      <p:regular r:id="rId35"/>
    </p:embeddedFont>
    <p:embeddedFont>
      <p:font typeface="Open Sauce Bold" charset="1" panose="00000800000000000000"/>
      <p:regular r:id="rId36"/>
    </p:embeddedFont>
    <p:embeddedFont>
      <p:font typeface="Lato Bold" charset="1" panose="020F0502020204030203"/>
      <p:regular r:id="rId37"/>
    </p:embeddedFont>
    <p:embeddedFont>
      <p:font typeface="League Spartan" charset="1" panose="00000800000000000000"/>
      <p:regular r:id="rId38"/>
    </p:embeddedFont>
    <p:embeddedFont>
      <p:font typeface="DejaVu Serif Bold" charset="1" panose="02060803050605020204"/>
      <p:regular r:id="rId39"/>
    </p:embeddedFont>
    <p:embeddedFont>
      <p:font typeface="Noto Serif Display" charset="1" panose="02020502080505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4.png" Type="http://schemas.openxmlformats.org/officeDocument/2006/relationships/image"/><Relationship Id="rId5" Target="../media/image25.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7.png" Type="http://schemas.openxmlformats.org/officeDocument/2006/relationships/image"/><Relationship Id="rId4" Target="../media/image22.png" Type="http://schemas.openxmlformats.org/officeDocument/2006/relationships/image"/><Relationship Id="rId5"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gif"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36.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https://www.kaggle.com/datasets/ashishg21/facebook-live-sellers-in-thailand-uci-ml-repo?fbclid=IwZXh0bgNhZW0CMTAAAR3rGRe8OzfjuYEuJ9-6lStJmuMj5_UWg6D54IGDPdktTGemzCklAxOnuuQ_aem_AYj-Z3l0Lg9uuXgHPvkYQTSQQ9rSqfnc7jMisQxy9X5GHTDr0P7ogxbsRu_2QMPhHAf1sYcXYNyyv362YdtucRF6"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3179404" y="-233875"/>
            <a:ext cx="5820426" cy="10754750"/>
            <a:chOff x="0" y="0"/>
            <a:chExt cx="901736" cy="1666192"/>
          </a:xfrm>
        </p:grpSpPr>
        <p:sp>
          <p:nvSpPr>
            <p:cNvPr name="Freeform 3" id="3"/>
            <p:cNvSpPr/>
            <p:nvPr/>
          </p:nvSpPr>
          <p:spPr>
            <a:xfrm flipH="false" flipV="false" rot="0">
              <a:off x="0" y="0"/>
              <a:ext cx="901736" cy="1666192"/>
            </a:xfrm>
            <a:custGeom>
              <a:avLst/>
              <a:gdLst/>
              <a:ahLst/>
              <a:cxnLst/>
              <a:rect r="r" b="b" t="t" l="l"/>
              <a:pathLst>
                <a:path h="1666192" w="901736">
                  <a:moveTo>
                    <a:pt x="0" y="0"/>
                  </a:moveTo>
                  <a:lnTo>
                    <a:pt x="901736" y="0"/>
                  </a:lnTo>
                  <a:lnTo>
                    <a:pt x="901736" y="1666192"/>
                  </a:lnTo>
                  <a:lnTo>
                    <a:pt x="0" y="1666192"/>
                  </a:lnTo>
                  <a:close/>
                </a:path>
              </a:pathLst>
            </a:custGeom>
            <a:solidFill>
              <a:srgbClr val="0C6EBA"/>
            </a:solidFill>
            <a:ln w="12700">
              <a:solidFill>
                <a:srgbClr val="000000"/>
              </a:solidFill>
            </a:ln>
          </p:spPr>
        </p:sp>
      </p:grpSp>
      <p:sp>
        <p:nvSpPr>
          <p:cNvPr name="Freeform 4" id="4"/>
          <p:cNvSpPr/>
          <p:nvPr/>
        </p:nvSpPr>
        <p:spPr>
          <a:xfrm flipH="false" flipV="false" rot="0">
            <a:off x="8429979" y="3398560"/>
            <a:ext cx="10646961" cy="7403170"/>
          </a:xfrm>
          <a:custGeom>
            <a:avLst/>
            <a:gdLst/>
            <a:ahLst/>
            <a:cxnLst/>
            <a:rect r="r" b="b" t="t" l="l"/>
            <a:pathLst>
              <a:path h="7403170" w="10646961">
                <a:moveTo>
                  <a:pt x="0" y="0"/>
                </a:moveTo>
                <a:lnTo>
                  <a:pt x="10646962" y="0"/>
                </a:lnTo>
                <a:lnTo>
                  <a:pt x="10646962" y="7403170"/>
                </a:lnTo>
                <a:lnTo>
                  <a:pt x="0" y="7403170"/>
                </a:lnTo>
                <a:lnTo>
                  <a:pt x="0" y="0"/>
                </a:lnTo>
                <a:close/>
              </a:path>
            </a:pathLst>
          </a:custGeom>
          <a:blipFill>
            <a:blip r:embed="rId2"/>
            <a:stretch>
              <a:fillRect l="0" t="0" r="0" b="0"/>
            </a:stretch>
          </a:blipFill>
        </p:spPr>
      </p:sp>
      <p:sp>
        <p:nvSpPr>
          <p:cNvPr name="TextBox 5" id="5"/>
          <p:cNvSpPr txBox="true"/>
          <p:nvPr/>
        </p:nvSpPr>
        <p:spPr>
          <a:xfrm rot="0">
            <a:off x="0" y="1743497"/>
            <a:ext cx="11325854" cy="4658185"/>
          </a:xfrm>
          <a:prstGeom prst="rect">
            <a:avLst/>
          </a:prstGeom>
        </p:spPr>
        <p:txBody>
          <a:bodyPr anchor="t" rtlCol="false" tIns="0" lIns="0" bIns="0" rIns="0">
            <a:spAutoFit/>
          </a:bodyPr>
          <a:lstStyle/>
          <a:p>
            <a:pPr algn="ctr" marL="0" indent="0" lvl="0">
              <a:lnSpc>
                <a:spcPts val="9215"/>
              </a:lnSpc>
              <a:spcBef>
                <a:spcPct val="0"/>
              </a:spcBef>
            </a:pPr>
            <a:r>
              <a:rPr lang="en-US" sz="6582">
                <a:solidFill>
                  <a:srgbClr val="0C6EBA"/>
                </a:solidFill>
                <a:latin typeface="Poppins Bold"/>
              </a:rPr>
              <a:t>Phân tích bộ dữ liệu về sự tương tác các bài đăng bán hàng trên Facebook Live tại Thái Lan</a:t>
            </a:r>
          </a:p>
        </p:txBody>
      </p:sp>
      <p:sp>
        <p:nvSpPr>
          <p:cNvPr name="TextBox 6" id="6"/>
          <p:cNvSpPr txBox="true"/>
          <p:nvPr/>
        </p:nvSpPr>
        <p:spPr>
          <a:xfrm rot="0">
            <a:off x="1028700" y="7779802"/>
            <a:ext cx="6873617" cy="1334771"/>
          </a:xfrm>
          <a:prstGeom prst="rect">
            <a:avLst/>
          </a:prstGeom>
        </p:spPr>
        <p:txBody>
          <a:bodyPr anchor="t" rtlCol="false" tIns="0" lIns="0" bIns="0" rIns="0">
            <a:spAutoFit/>
          </a:bodyPr>
          <a:lstStyle/>
          <a:p>
            <a:pPr algn="l">
              <a:lnSpc>
                <a:spcPts val="5179"/>
              </a:lnSpc>
            </a:pPr>
            <a:r>
              <a:rPr lang="en-US" sz="3699" u="sng">
                <a:solidFill>
                  <a:srgbClr val="191919"/>
                </a:solidFill>
                <a:latin typeface="Poppins"/>
              </a:rPr>
              <a:t>GVHD: ThS. Nguyễn Hồ Duy Trí</a:t>
            </a:r>
          </a:p>
          <a:p>
            <a:pPr algn="l" marL="0" indent="0" lvl="0">
              <a:lnSpc>
                <a:spcPts val="5179"/>
              </a:lnSpc>
              <a:spcBef>
                <a:spcPct val="0"/>
              </a:spcBef>
            </a:pPr>
            <a:r>
              <a:rPr lang="en-US" sz="3699" u="sng">
                <a:solidFill>
                  <a:srgbClr val="191919"/>
                </a:solidFill>
                <a:latin typeface="Poppins"/>
              </a:rPr>
              <a:t>LỚP: IS405.O11 - Dữ liệu lớn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402805" y="2218235"/>
            <a:ext cx="13482390" cy="6513031"/>
          </a:xfrm>
          <a:custGeom>
            <a:avLst/>
            <a:gdLst/>
            <a:ahLst/>
            <a:cxnLst/>
            <a:rect r="r" b="b" t="t" l="l"/>
            <a:pathLst>
              <a:path h="6513031" w="13482390">
                <a:moveTo>
                  <a:pt x="0" y="0"/>
                </a:moveTo>
                <a:lnTo>
                  <a:pt x="13482390" y="0"/>
                </a:lnTo>
                <a:lnTo>
                  <a:pt x="13482390" y="6513031"/>
                </a:lnTo>
                <a:lnTo>
                  <a:pt x="0" y="6513031"/>
                </a:lnTo>
                <a:lnTo>
                  <a:pt x="0" y="0"/>
                </a:lnTo>
                <a:close/>
              </a:path>
            </a:pathLst>
          </a:custGeom>
          <a:blipFill>
            <a:blip r:embed="rId3"/>
            <a:stretch>
              <a:fillRect l="0" t="0" r="0" b="0"/>
            </a:stretch>
          </a:blipFill>
        </p:spPr>
      </p:sp>
      <p:sp>
        <p:nvSpPr>
          <p:cNvPr name="TextBox 10" id="10"/>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627222" y="2387442"/>
            <a:ext cx="13033557" cy="6082327"/>
          </a:xfrm>
          <a:custGeom>
            <a:avLst/>
            <a:gdLst/>
            <a:ahLst/>
            <a:cxnLst/>
            <a:rect r="r" b="b" t="t" l="l"/>
            <a:pathLst>
              <a:path h="6082327" w="13033557">
                <a:moveTo>
                  <a:pt x="0" y="0"/>
                </a:moveTo>
                <a:lnTo>
                  <a:pt x="13033556" y="0"/>
                </a:lnTo>
                <a:lnTo>
                  <a:pt x="13033556" y="6082327"/>
                </a:lnTo>
                <a:lnTo>
                  <a:pt x="0" y="6082327"/>
                </a:lnTo>
                <a:lnTo>
                  <a:pt x="0" y="0"/>
                </a:lnTo>
                <a:close/>
              </a:path>
            </a:pathLst>
          </a:custGeom>
          <a:blipFill>
            <a:blip r:embed="rId3"/>
            <a:stretch>
              <a:fillRect l="0" t="0" r="0" b="0"/>
            </a:stretch>
          </a:blipFill>
        </p:spPr>
      </p:sp>
      <p:sp>
        <p:nvSpPr>
          <p:cNvPr name="TextBox 10" id="10"/>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955042" y="686454"/>
            <a:ext cx="10377916" cy="8802602"/>
          </a:xfrm>
          <a:custGeom>
            <a:avLst/>
            <a:gdLst/>
            <a:ahLst/>
            <a:cxnLst/>
            <a:rect r="r" b="b" t="t" l="l"/>
            <a:pathLst>
              <a:path h="8802602" w="10377916">
                <a:moveTo>
                  <a:pt x="0" y="0"/>
                </a:moveTo>
                <a:lnTo>
                  <a:pt x="10377916" y="0"/>
                </a:lnTo>
                <a:lnTo>
                  <a:pt x="10377916" y="8802601"/>
                </a:lnTo>
                <a:lnTo>
                  <a:pt x="0" y="8802601"/>
                </a:lnTo>
                <a:lnTo>
                  <a:pt x="0" y="0"/>
                </a:lnTo>
                <a:close/>
              </a:path>
            </a:pathLst>
          </a:custGeom>
          <a:blipFill>
            <a:blip r:embed="rId3"/>
            <a:stretch>
              <a:fillRect l="0" t="0" r="0" b="0"/>
            </a:stretch>
          </a:blipFill>
        </p:spPr>
      </p:sp>
      <p:sp>
        <p:nvSpPr>
          <p:cNvPr name="TextBox 10" id="10"/>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740451" y="2552215"/>
            <a:ext cx="12807097" cy="5096845"/>
          </a:xfrm>
          <a:prstGeom prst="rect">
            <a:avLst/>
          </a:prstGeom>
        </p:spPr>
        <p:txBody>
          <a:bodyPr anchor="t" rtlCol="false" tIns="0" lIns="0" bIns="0" rIns="0">
            <a:spAutoFit/>
          </a:bodyPr>
          <a:lstStyle/>
          <a:p>
            <a:pPr algn="ctr">
              <a:lnSpc>
                <a:spcPts val="5827"/>
              </a:lnSpc>
            </a:pPr>
            <a:r>
              <a:rPr lang="en-US" sz="4162">
                <a:solidFill>
                  <a:srgbClr val="004AAD"/>
                </a:solidFill>
                <a:latin typeface="Lato Bold"/>
              </a:rPr>
              <a:t>SỬ DỤNG THUẬT TOÁN LINEAR REGRESSION THÔNG QUA PHÂN TÍCH CÁC THÔNG TIN VỀ LƯỢT TƯƠNG TÁC, BÌNH LUẬN, CHIA SẺ, CẢM XÚC, GIỜ ĐĂNG BÀI CỦA CÁC BÀI ĐĂNG TRÊN BỘ DỮ LIỆU NÀY, NHÓM SẼ DỰ ĐOÁN LOẠI BÀI ĐĂNG CỦA CÁC NHÀ BÁN HÀNG TRÊN FACEBOOK LIVE TẠI THÁI LAN. </a:t>
            </a:r>
          </a:p>
        </p:txBody>
      </p:sp>
      <p:grpSp>
        <p:nvGrpSpPr>
          <p:cNvPr name="Group 4" id="4"/>
          <p:cNvGrpSpPr/>
          <p:nvPr/>
        </p:nvGrpSpPr>
        <p:grpSpPr>
          <a:xfrm rot="0">
            <a:off x="-1130300" y="4057750"/>
            <a:ext cx="3086100" cy="2171499"/>
            <a:chOff x="0" y="0"/>
            <a:chExt cx="812800" cy="571917"/>
          </a:xfrm>
        </p:grpSpPr>
        <p:sp>
          <p:nvSpPr>
            <p:cNvPr name="Freeform 5" id="5"/>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6" id="6"/>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23004" y="923925"/>
            <a:ext cx="5641992" cy="903519"/>
          </a:xfrm>
          <a:prstGeom prst="rect">
            <a:avLst/>
          </a:prstGeom>
        </p:spPr>
        <p:txBody>
          <a:bodyPr anchor="t" rtlCol="false" tIns="0" lIns="0" bIns="0" rIns="0">
            <a:spAutoFit/>
          </a:bodyPr>
          <a:lstStyle/>
          <a:p>
            <a:pPr algn="ctr">
              <a:lnSpc>
                <a:spcPts val="7424"/>
              </a:lnSpc>
            </a:pPr>
            <a:r>
              <a:rPr lang="en-US" sz="5303">
                <a:solidFill>
                  <a:srgbClr val="303642"/>
                </a:solidFill>
                <a:latin typeface="Lato Bold"/>
              </a:rPr>
              <a:t>MÔ TẢ BÀI TOÁN</a:t>
            </a:r>
          </a:p>
        </p:txBody>
      </p:sp>
      <p:grpSp>
        <p:nvGrpSpPr>
          <p:cNvPr name="Group 8" id="8"/>
          <p:cNvGrpSpPr/>
          <p:nvPr/>
        </p:nvGrpSpPr>
        <p:grpSpPr>
          <a:xfrm rot="0">
            <a:off x="16467343" y="4057750"/>
            <a:ext cx="3086100" cy="2171499"/>
            <a:chOff x="0" y="0"/>
            <a:chExt cx="812800" cy="571917"/>
          </a:xfrm>
        </p:grpSpPr>
        <p:sp>
          <p:nvSpPr>
            <p:cNvPr name="Freeform 9" id="9"/>
            <p:cNvSpPr/>
            <p:nvPr/>
          </p:nvSpPr>
          <p:spPr>
            <a:xfrm flipH="false" flipV="false" rot="0">
              <a:off x="0" y="0"/>
              <a:ext cx="812800" cy="571917"/>
            </a:xfrm>
            <a:custGeom>
              <a:avLst/>
              <a:gdLst/>
              <a:ahLst/>
              <a:cxnLst/>
              <a:rect r="r" b="b" t="t" l="l"/>
              <a:pathLst>
                <a:path h="571917" w="812800">
                  <a:moveTo>
                    <a:pt x="609600" y="0"/>
                  </a:moveTo>
                  <a:cubicBezTo>
                    <a:pt x="721824" y="0"/>
                    <a:pt x="812800" y="128028"/>
                    <a:pt x="812800" y="285959"/>
                  </a:cubicBezTo>
                  <a:cubicBezTo>
                    <a:pt x="812800" y="443889"/>
                    <a:pt x="721824" y="571917"/>
                    <a:pt x="609600" y="571917"/>
                  </a:cubicBezTo>
                  <a:lnTo>
                    <a:pt x="203200" y="571917"/>
                  </a:lnTo>
                  <a:cubicBezTo>
                    <a:pt x="90976" y="571917"/>
                    <a:pt x="0" y="443889"/>
                    <a:pt x="0" y="285959"/>
                  </a:cubicBezTo>
                  <a:cubicBezTo>
                    <a:pt x="0" y="128028"/>
                    <a:pt x="90976" y="0"/>
                    <a:pt x="203200" y="0"/>
                  </a:cubicBezTo>
                  <a:close/>
                </a:path>
              </a:pathLst>
            </a:custGeom>
            <a:solidFill>
              <a:srgbClr val="004AAD"/>
            </a:solidFill>
          </p:spPr>
        </p:sp>
        <p:sp>
          <p:nvSpPr>
            <p:cNvPr name="TextBox 10" id="10"/>
            <p:cNvSpPr txBox="true"/>
            <p:nvPr/>
          </p:nvSpPr>
          <p:spPr>
            <a:xfrm>
              <a:off x="0" y="-47625"/>
              <a:ext cx="812800" cy="61954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298509"/>
            <a:ext cx="14485062" cy="10585509"/>
            <a:chOff x="0" y="0"/>
            <a:chExt cx="3814996" cy="2787953"/>
          </a:xfrm>
        </p:grpSpPr>
        <p:sp>
          <p:nvSpPr>
            <p:cNvPr name="Freeform 4" id="4"/>
            <p:cNvSpPr/>
            <p:nvPr/>
          </p:nvSpPr>
          <p:spPr>
            <a:xfrm flipH="false" flipV="false" rot="0">
              <a:off x="0" y="0"/>
              <a:ext cx="3814996" cy="2787953"/>
            </a:xfrm>
            <a:custGeom>
              <a:avLst/>
              <a:gdLst/>
              <a:ahLst/>
              <a:cxnLst/>
              <a:rect r="r" b="b" t="t" l="l"/>
              <a:pathLst>
                <a:path h="2787953" w="3814996">
                  <a:moveTo>
                    <a:pt x="0" y="0"/>
                  </a:moveTo>
                  <a:lnTo>
                    <a:pt x="3814996" y="0"/>
                  </a:lnTo>
                  <a:lnTo>
                    <a:pt x="3814996" y="2787953"/>
                  </a:lnTo>
                  <a:lnTo>
                    <a:pt x="0" y="2787953"/>
                  </a:lnTo>
                  <a:close/>
                </a:path>
              </a:pathLst>
            </a:custGeom>
            <a:solidFill>
              <a:srgbClr val="004AAD"/>
            </a:solidFill>
          </p:spPr>
        </p:sp>
        <p:sp>
          <p:nvSpPr>
            <p:cNvPr name="TextBox 5" id="5"/>
            <p:cNvSpPr txBox="true"/>
            <p:nvPr/>
          </p:nvSpPr>
          <p:spPr>
            <a:xfrm>
              <a:off x="0" y="-47625"/>
              <a:ext cx="3814996" cy="283557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446818" y="8630505"/>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7744133" y="3205269"/>
            <a:ext cx="6091599" cy="5680658"/>
          </a:xfrm>
          <a:custGeom>
            <a:avLst/>
            <a:gdLst/>
            <a:ahLst/>
            <a:cxnLst/>
            <a:rect r="r" b="b" t="t" l="l"/>
            <a:pathLst>
              <a:path h="5680658" w="6091599">
                <a:moveTo>
                  <a:pt x="0" y="0"/>
                </a:moveTo>
                <a:lnTo>
                  <a:pt x="6091599" y="0"/>
                </a:lnTo>
                <a:lnTo>
                  <a:pt x="6091599" y="5680657"/>
                </a:lnTo>
                <a:lnTo>
                  <a:pt x="0" y="5680657"/>
                </a:lnTo>
                <a:lnTo>
                  <a:pt x="0" y="0"/>
                </a:lnTo>
                <a:close/>
              </a:path>
            </a:pathLst>
          </a:custGeom>
          <a:blipFill>
            <a:blip r:embed="rId3"/>
            <a:stretch>
              <a:fillRect l="0" t="0" r="0" b="0"/>
            </a:stretch>
          </a:blipFill>
        </p:spPr>
      </p:sp>
      <p:sp>
        <p:nvSpPr>
          <p:cNvPr name="TextBox 10" id="10"/>
          <p:cNvSpPr txBox="true"/>
          <p:nvPr/>
        </p:nvSpPr>
        <p:spPr>
          <a:xfrm rot="0">
            <a:off x="1179725" y="5234132"/>
            <a:ext cx="5958039" cy="1729389"/>
          </a:xfrm>
          <a:prstGeom prst="rect">
            <a:avLst/>
          </a:prstGeom>
        </p:spPr>
        <p:txBody>
          <a:bodyPr anchor="t" rtlCol="false" tIns="0" lIns="0" bIns="0" rIns="0">
            <a:spAutoFit/>
          </a:bodyPr>
          <a:lstStyle/>
          <a:p>
            <a:pPr algn="l">
              <a:lnSpc>
                <a:spcPts val="6895"/>
              </a:lnSpc>
              <a:spcBef>
                <a:spcPct val="0"/>
              </a:spcBef>
            </a:pPr>
            <a:r>
              <a:rPr lang="en-US" sz="4925">
                <a:solidFill>
                  <a:srgbClr val="FFFFFF"/>
                </a:solidFill>
                <a:latin typeface="Poppins"/>
              </a:rPr>
              <a:t>Thuật toán Hồi quy tuyến tính</a:t>
            </a:r>
          </a:p>
        </p:txBody>
      </p:sp>
      <p:sp>
        <p:nvSpPr>
          <p:cNvPr name="TextBox 11" id="11"/>
          <p:cNvSpPr txBox="true"/>
          <p:nvPr/>
        </p:nvSpPr>
        <p:spPr>
          <a:xfrm rot="0">
            <a:off x="1179725" y="317113"/>
            <a:ext cx="12390866" cy="1865545"/>
          </a:xfrm>
          <a:prstGeom prst="rect">
            <a:avLst/>
          </a:prstGeom>
        </p:spPr>
        <p:txBody>
          <a:bodyPr anchor="t" rtlCol="false" tIns="0" lIns="0" bIns="0" rIns="0">
            <a:spAutoFit/>
          </a:bodyPr>
          <a:lstStyle/>
          <a:p>
            <a:pPr algn="l">
              <a:lnSpc>
                <a:spcPts val="15220"/>
              </a:lnSpc>
            </a:pPr>
            <a:r>
              <a:rPr lang="en-US" sz="10871">
                <a:solidFill>
                  <a:srgbClr val="FFFFFF"/>
                </a:solidFill>
                <a:latin typeface="Lato Bold"/>
              </a:rPr>
              <a:t>CƠ SỞ LÝ THUYẾT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4636115" y="4518217"/>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2461116" y="7873794"/>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886298" y="-348278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4846914" y="-2912555"/>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pic>
        <p:nvPicPr>
          <p:cNvPr name="Picture 12" id="12"/>
          <p:cNvPicPr>
            <a:picLocks noChangeAspect="true"/>
          </p:cNvPicPr>
          <p:nvPr/>
        </p:nvPicPr>
        <p:blipFill>
          <a:blip r:embed="rId4"/>
          <a:srcRect l="0" t="289" r="0" b="289"/>
          <a:stretch>
            <a:fillRect/>
          </a:stretch>
        </p:blipFill>
        <p:spPr>
          <a:xfrm flipH="false" flipV="false" rot="0">
            <a:off x="1950907" y="5948219"/>
            <a:ext cx="11220615" cy="3310081"/>
          </a:xfrm>
          <a:prstGeom prst="rect">
            <a:avLst/>
          </a:prstGeom>
        </p:spPr>
      </p:pic>
      <p:sp>
        <p:nvSpPr>
          <p:cNvPr name="TextBox 13" id="13"/>
          <p:cNvSpPr txBox="true"/>
          <p:nvPr/>
        </p:nvSpPr>
        <p:spPr>
          <a:xfrm rot="0">
            <a:off x="1028700" y="2139951"/>
            <a:ext cx="14854996" cy="5733842"/>
          </a:xfrm>
          <a:prstGeom prst="rect">
            <a:avLst/>
          </a:prstGeom>
        </p:spPr>
        <p:txBody>
          <a:bodyPr anchor="t" rtlCol="false" tIns="0" lIns="0" bIns="0" rIns="0">
            <a:spAutoFit/>
          </a:bodyPr>
          <a:lstStyle/>
          <a:p>
            <a:pPr algn="l">
              <a:lnSpc>
                <a:spcPts val="5076"/>
              </a:lnSpc>
            </a:pPr>
            <a:r>
              <a:rPr lang="en-US" sz="3625">
                <a:solidFill>
                  <a:srgbClr val="000000"/>
                </a:solidFill>
                <a:latin typeface="Poppins"/>
              </a:rPr>
              <a:t>Hồi quy tuyến tính (Linear Regression) là một trong những thuật toán cơ bản nhất của Machine Learning thuộc nhóm Học có giám sát (Supervised learning).</a:t>
            </a:r>
          </a:p>
          <a:p>
            <a:pPr algn="l">
              <a:lnSpc>
                <a:spcPts val="5076"/>
              </a:lnSpc>
            </a:pPr>
          </a:p>
          <a:p>
            <a:pPr algn="l">
              <a:lnSpc>
                <a:spcPts val="5076"/>
              </a:lnSpc>
            </a:pPr>
            <a:r>
              <a:rPr lang="en-US" sz="3625">
                <a:solidFill>
                  <a:srgbClr val="000000"/>
                </a:solidFill>
                <a:latin typeface="Poppins"/>
              </a:rPr>
              <a:t>Là một phương pháp thống kê để thiết lập mối quan hệ giữa một biến phụ thuộc và một nhóm tập hợp các biến độc lập. </a:t>
            </a:r>
          </a:p>
          <a:p>
            <a:pPr algn="l">
              <a:lnSpc>
                <a:spcPts val="5076"/>
              </a:lnSpc>
            </a:pPr>
          </a:p>
          <a:p>
            <a:pPr algn="l">
              <a:lnSpc>
                <a:spcPts val="5076"/>
              </a:lnSpc>
            </a:pPr>
          </a:p>
          <a:p>
            <a:pPr algn="l">
              <a:lnSpc>
                <a:spcPts val="5076"/>
              </a:lnSpc>
              <a:spcBef>
                <a:spcPct val="0"/>
              </a:spcBef>
            </a:pPr>
          </a:p>
        </p:txBody>
      </p:sp>
      <p:sp>
        <p:nvSpPr>
          <p:cNvPr name="TextBox 14" id="14"/>
          <p:cNvSpPr txBox="true"/>
          <p:nvPr/>
        </p:nvSpPr>
        <p:spPr>
          <a:xfrm rot="0">
            <a:off x="1028700" y="478765"/>
            <a:ext cx="9792593" cy="79756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Thuật toán hồi quy tuyến tính</a:t>
            </a:r>
          </a:p>
        </p:txBody>
      </p:sp>
      <p:sp>
        <p:nvSpPr>
          <p:cNvPr name="TextBox 15" id="15"/>
          <p:cNvSpPr txBox="true"/>
          <p:nvPr/>
        </p:nvSpPr>
        <p:spPr>
          <a:xfrm rot="0">
            <a:off x="2352225" y="6232733"/>
            <a:ext cx="10819297" cy="3186871"/>
          </a:xfrm>
          <a:prstGeom prst="rect">
            <a:avLst/>
          </a:prstGeom>
        </p:spPr>
        <p:txBody>
          <a:bodyPr anchor="t" rtlCol="false" tIns="0" lIns="0" bIns="0" rIns="0">
            <a:spAutoFit/>
          </a:bodyPr>
          <a:lstStyle/>
          <a:p>
            <a:pPr algn="l">
              <a:lnSpc>
                <a:spcPts val="5076"/>
              </a:lnSpc>
            </a:pPr>
            <a:r>
              <a:rPr lang="en-US" sz="3625">
                <a:solidFill>
                  <a:srgbClr val="000000"/>
                </a:solidFill>
                <a:latin typeface="Poppins"/>
              </a:rPr>
              <a:t> </a:t>
            </a:r>
          </a:p>
          <a:p>
            <a:pPr algn="l">
              <a:lnSpc>
                <a:spcPts val="5076"/>
              </a:lnSpc>
            </a:pPr>
            <a:r>
              <a:rPr lang="en-US" sz="3625">
                <a:solidFill>
                  <a:srgbClr val="000000"/>
                </a:solidFill>
                <a:latin typeface="Poppins"/>
              </a:rPr>
              <a:t>Ví dụ :</a:t>
            </a:r>
          </a:p>
          <a:p>
            <a:pPr algn="l">
              <a:lnSpc>
                <a:spcPts val="5076"/>
              </a:lnSpc>
            </a:pPr>
            <a:r>
              <a:rPr lang="en-US" sz="3625">
                <a:solidFill>
                  <a:srgbClr val="000000"/>
                </a:solidFill>
                <a:latin typeface="Poppins"/>
              </a:rPr>
              <a:t> Tuổi = 5 + Chiều cao * 10 + Trọng lượng * 13</a:t>
            </a:r>
          </a:p>
          <a:p>
            <a:pPr algn="l">
              <a:lnSpc>
                <a:spcPts val="5076"/>
              </a:lnSpc>
            </a:pPr>
          </a:p>
          <a:p>
            <a:pPr algn="l">
              <a:lnSpc>
                <a:spcPts val="5076"/>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5979479" y="4534043"/>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3030862" y="8364408"/>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886298" y="-348278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5664815" y="-3244907"/>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12" id="12"/>
          <p:cNvSpPr/>
          <p:nvPr/>
        </p:nvSpPr>
        <p:spPr>
          <a:xfrm flipH="false" flipV="false" rot="0">
            <a:off x="2210516" y="3280054"/>
            <a:ext cx="7428960" cy="4198083"/>
          </a:xfrm>
          <a:custGeom>
            <a:avLst/>
            <a:gdLst/>
            <a:ahLst/>
            <a:cxnLst/>
            <a:rect r="r" b="b" t="t" l="l"/>
            <a:pathLst>
              <a:path h="4198083" w="7428960">
                <a:moveTo>
                  <a:pt x="0" y="0"/>
                </a:moveTo>
                <a:lnTo>
                  <a:pt x="7428961" y="0"/>
                </a:lnTo>
                <a:lnTo>
                  <a:pt x="7428961" y="4198083"/>
                </a:lnTo>
                <a:lnTo>
                  <a:pt x="0" y="4198083"/>
                </a:lnTo>
                <a:lnTo>
                  <a:pt x="0" y="0"/>
                </a:lnTo>
                <a:close/>
              </a:path>
            </a:pathLst>
          </a:custGeom>
          <a:blipFill>
            <a:blip r:embed="rId4"/>
            <a:stretch>
              <a:fillRect l="0" t="0" r="0" b="0"/>
            </a:stretch>
          </a:blipFill>
        </p:spPr>
      </p:sp>
      <p:pic>
        <p:nvPicPr>
          <p:cNvPr name="Picture 13" id="13"/>
          <p:cNvPicPr>
            <a:picLocks noChangeAspect="true"/>
          </p:cNvPicPr>
          <p:nvPr/>
        </p:nvPicPr>
        <p:blipFill>
          <a:blip r:embed="rId5"/>
          <a:srcRect l="0" t="55" r="0" b="55"/>
          <a:stretch>
            <a:fillRect/>
          </a:stretch>
        </p:blipFill>
        <p:spPr>
          <a:xfrm flipH="false" flipV="false" rot="0">
            <a:off x="7584947" y="4854534"/>
            <a:ext cx="1896267" cy="1706640"/>
          </a:xfrm>
          <a:prstGeom prst="rect">
            <a:avLst/>
          </a:prstGeom>
        </p:spPr>
      </p:pic>
      <p:sp>
        <p:nvSpPr>
          <p:cNvPr name="TextBox 14" id="14"/>
          <p:cNvSpPr txBox="true"/>
          <p:nvPr/>
        </p:nvSpPr>
        <p:spPr>
          <a:xfrm rot="0">
            <a:off x="1028700" y="478765"/>
            <a:ext cx="9792593" cy="79756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Thuật toán hồi quy tuyến tính</a:t>
            </a:r>
          </a:p>
        </p:txBody>
      </p:sp>
      <p:sp>
        <p:nvSpPr>
          <p:cNvPr name="TextBox 15" id="15"/>
          <p:cNvSpPr txBox="true"/>
          <p:nvPr/>
        </p:nvSpPr>
        <p:spPr>
          <a:xfrm rot="0">
            <a:off x="2123543" y="8287762"/>
            <a:ext cx="14040915" cy="960146"/>
          </a:xfrm>
          <a:prstGeom prst="rect">
            <a:avLst/>
          </a:prstGeom>
        </p:spPr>
        <p:txBody>
          <a:bodyPr anchor="t" rtlCol="false" tIns="0" lIns="0" bIns="0" rIns="0">
            <a:spAutoFit/>
          </a:bodyPr>
          <a:lstStyle/>
          <a:p>
            <a:pPr algn="l">
              <a:lnSpc>
                <a:spcPts val="3778"/>
              </a:lnSpc>
            </a:pPr>
            <a:r>
              <a:rPr lang="en-US" sz="2698">
                <a:solidFill>
                  <a:srgbClr val="000000"/>
                </a:solidFill>
                <a:latin typeface="Poppins"/>
              </a:rPr>
              <a:t>Tìm một đường thẳng có thể tạo được sự phân bố gần nhất với hầu hết các điểm.</a:t>
            </a:r>
          </a:p>
          <a:p>
            <a:pPr algn="l">
              <a:lnSpc>
                <a:spcPts val="3778"/>
              </a:lnSpc>
              <a:spcBef>
                <a:spcPct val="0"/>
              </a:spcBef>
            </a:pPr>
            <a:r>
              <a:rPr lang="en-US" sz="2698">
                <a:solidFill>
                  <a:srgbClr val="000000"/>
                </a:solidFill>
                <a:latin typeface="Poppins"/>
              </a:rPr>
              <a:t>Từ đó làm giảm khoảng cách (sai số) của các điểm dữ liệu cho đến đường đó.</a:t>
            </a:r>
          </a:p>
        </p:txBody>
      </p:sp>
      <p:sp>
        <p:nvSpPr>
          <p:cNvPr name="TextBox 16" id="16"/>
          <p:cNvSpPr txBox="true"/>
          <p:nvPr/>
        </p:nvSpPr>
        <p:spPr>
          <a:xfrm rot="0">
            <a:off x="1360072" y="1709699"/>
            <a:ext cx="5096331" cy="684530"/>
          </a:xfrm>
          <a:prstGeom prst="rect">
            <a:avLst/>
          </a:prstGeom>
        </p:spPr>
        <p:txBody>
          <a:bodyPr anchor="t" rtlCol="false" tIns="0" lIns="0" bIns="0" rIns="0">
            <a:spAutoFit/>
          </a:bodyPr>
          <a:lstStyle/>
          <a:p>
            <a:pPr algn="l">
              <a:lnSpc>
                <a:spcPts val="5320"/>
              </a:lnSpc>
              <a:spcBef>
                <a:spcPct val="0"/>
              </a:spcBef>
            </a:pPr>
            <a:r>
              <a:rPr lang="en-US" sz="3800" u="sng">
                <a:solidFill>
                  <a:srgbClr val="000000"/>
                </a:solidFill>
                <a:latin typeface="Poppins"/>
              </a:rPr>
              <a:t>Ý tưởng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5947827" y="4597348"/>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3062514" y="8427713"/>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917951" y="-341948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5633162" y="-3181602"/>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TextBox 12" id="12"/>
          <p:cNvSpPr txBox="true"/>
          <p:nvPr/>
        </p:nvSpPr>
        <p:spPr>
          <a:xfrm rot="0">
            <a:off x="997047" y="542070"/>
            <a:ext cx="9792593" cy="79756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Thuật toán hồi quy tuyến tính</a:t>
            </a:r>
          </a:p>
        </p:txBody>
      </p:sp>
      <p:sp>
        <p:nvSpPr>
          <p:cNvPr name="TextBox 13" id="13"/>
          <p:cNvSpPr txBox="true"/>
          <p:nvPr/>
        </p:nvSpPr>
        <p:spPr>
          <a:xfrm rot="0">
            <a:off x="1256111" y="2191872"/>
            <a:ext cx="9274467" cy="684530"/>
          </a:xfrm>
          <a:prstGeom prst="rect">
            <a:avLst/>
          </a:prstGeom>
        </p:spPr>
        <p:txBody>
          <a:bodyPr anchor="t" rtlCol="false" tIns="0" lIns="0" bIns="0" rIns="0">
            <a:spAutoFit/>
          </a:bodyPr>
          <a:lstStyle/>
          <a:p>
            <a:pPr algn="l">
              <a:lnSpc>
                <a:spcPts val="5320"/>
              </a:lnSpc>
              <a:spcBef>
                <a:spcPct val="0"/>
              </a:spcBef>
            </a:pPr>
            <a:r>
              <a:rPr lang="en-US" sz="3800" u="sng">
                <a:solidFill>
                  <a:srgbClr val="000000"/>
                </a:solidFill>
                <a:latin typeface="Poppins"/>
              </a:rPr>
              <a:t>Ưu điểm</a:t>
            </a:r>
          </a:p>
        </p:txBody>
      </p:sp>
      <p:sp>
        <p:nvSpPr>
          <p:cNvPr name="TextBox 14" id="14"/>
          <p:cNvSpPr txBox="true"/>
          <p:nvPr/>
        </p:nvSpPr>
        <p:spPr>
          <a:xfrm rot="0">
            <a:off x="997047" y="3370780"/>
            <a:ext cx="17402716" cy="3813756"/>
          </a:xfrm>
          <a:prstGeom prst="rect">
            <a:avLst/>
          </a:prstGeom>
        </p:spPr>
        <p:txBody>
          <a:bodyPr anchor="t" rtlCol="false" tIns="0" lIns="0" bIns="0" rIns="0">
            <a:spAutoFit/>
          </a:bodyPr>
          <a:lstStyle/>
          <a:p>
            <a:pPr algn="just" marL="694768" indent="-347384" lvl="1">
              <a:lnSpc>
                <a:spcPts val="6082"/>
              </a:lnSpc>
              <a:buFont typeface="Arial"/>
              <a:buChar char="•"/>
            </a:pPr>
            <a:r>
              <a:rPr lang="en-US" sz="3218">
                <a:solidFill>
                  <a:srgbClr val="000000"/>
                </a:solidFill>
                <a:latin typeface="Poppins"/>
              </a:rPr>
              <a:t>Dễ hiểu và triển khai.</a:t>
            </a:r>
          </a:p>
          <a:p>
            <a:pPr algn="just" marL="694768" indent="-347384" lvl="1">
              <a:lnSpc>
                <a:spcPts val="6082"/>
              </a:lnSpc>
              <a:buFont typeface="Arial"/>
              <a:buChar char="•"/>
            </a:pPr>
            <a:r>
              <a:rPr lang="en-US" sz="3218">
                <a:solidFill>
                  <a:srgbClr val="000000"/>
                </a:solidFill>
                <a:latin typeface="Poppins"/>
              </a:rPr>
              <a:t>Cho phép xác định mối quan hệ tuyến tính giữa các biến.</a:t>
            </a:r>
          </a:p>
          <a:p>
            <a:pPr algn="just" marL="694768" indent="-347384" lvl="1">
              <a:lnSpc>
                <a:spcPts val="6082"/>
              </a:lnSpc>
              <a:buFont typeface="Arial"/>
              <a:buChar char="•"/>
            </a:pPr>
            <a:r>
              <a:rPr lang="en-US" sz="3218">
                <a:solidFill>
                  <a:srgbClr val="000000"/>
                </a:solidFill>
                <a:latin typeface="Poppins"/>
              </a:rPr>
              <a:t>Có thể được sử dụng như một mô hình cơ bản để so sánh với các mô hình khác.</a:t>
            </a:r>
          </a:p>
          <a:p>
            <a:pPr algn="just" marL="694768" indent="-347384" lvl="1">
              <a:lnSpc>
                <a:spcPts val="6082"/>
              </a:lnSpc>
              <a:buFont typeface="Arial"/>
              <a:buChar char="•"/>
            </a:pPr>
            <a:r>
              <a:rPr lang="en-US" sz="3218">
                <a:solidFill>
                  <a:srgbClr val="000000"/>
                </a:solidFill>
                <a:latin typeface="Poppins"/>
              </a:rPr>
              <a:t>Thường hoạt động tốt trong trường hợp dữ liệu có mối quan hệ tuyến tính mạnh</a:t>
            </a:r>
          </a:p>
          <a:p>
            <a:pPr algn="just">
              <a:lnSpc>
                <a:spcPts val="608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5947827" y="4597348"/>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3062514" y="8427713"/>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917951" y="-341948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5633162" y="-3181602"/>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TextBox 12" id="12"/>
          <p:cNvSpPr txBox="true"/>
          <p:nvPr/>
        </p:nvSpPr>
        <p:spPr>
          <a:xfrm rot="0">
            <a:off x="997047" y="542070"/>
            <a:ext cx="9792593" cy="79756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Thuật toán hồi quy tuyến tính</a:t>
            </a:r>
          </a:p>
        </p:txBody>
      </p:sp>
      <p:sp>
        <p:nvSpPr>
          <p:cNvPr name="TextBox 13" id="13"/>
          <p:cNvSpPr txBox="true"/>
          <p:nvPr/>
        </p:nvSpPr>
        <p:spPr>
          <a:xfrm rot="0">
            <a:off x="1256111" y="2191872"/>
            <a:ext cx="9274467" cy="684530"/>
          </a:xfrm>
          <a:prstGeom prst="rect">
            <a:avLst/>
          </a:prstGeom>
        </p:spPr>
        <p:txBody>
          <a:bodyPr anchor="t" rtlCol="false" tIns="0" lIns="0" bIns="0" rIns="0">
            <a:spAutoFit/>
          </a:bodyPr>
          <a:lstStyle/>
          <a:p>
            <a:pPr algn="l">
              <a:lnSpc>
                <a:spcPts val="5320"/>
              </a:lnSpc>
              <a:spcBef>
                <a:spcPct val="0"/>
              </a:spcBef>
            </a:pPr>
            <a:r>
              <a:rPr lang="en-US" sz="3800" u="sng">
                <a:solidFill>
                  <a:srgbClr val="000000"/>
                </a:solidFill>
                <a:latin typeface="Poppins"/>
              </a:rPr>
              <a:t>Nhược điểm</a:t>
            </a:r>
          </a:p>
        </p:txBody>
      </p:sp>
      <p:sp>
        <p:nvSpPr>
          <p:cNvPr name="TextBox 14" id="14"/>
          <p:cNvSpPr txBox="true"/>
          <p:nvPr/>
        </p:nvSpPr>
        <p:spPr>
          <a:xfrm rot="0">
            <a:off x="1328419" y="3339127"/>
            <a:ext cx="17402716" cy="2270706"/>
          </a:xfrm>
          <a:prstGeom prst="rect">
            <a:avLst/>
          </a:prstGeom>
        </p:spPr>
        <p:txBody>
          <a:bodyPr anchor="t" rtlCol="false" tIns="0" lIns="0" bIns="0" rIns="0">
            <a:spAutoFit/>
          </a:bodyPr>
          <a:lstStyle/>
          <a:p>
            <a:pPr algn="just" marL="694768" indent="-347384" lvl="1">
              <a:lnSpc>
                <a:spcPts val="6082"/>
              </a:lnSpc>
              <a:buFont typeface="Arial"/>
              <a:buChar char="•"/>
            </a:pPr>
            <a:r>
              <a:rPr lang="en-US" sz="3218">
                <a:solidFill>
                  <a:srgbClr val="000000"/>
                </a:solidFill>
                <a:latin typeface="Poppins"/>
              </a:rPr>
              <a:t>Nhạy cảm với giá trị nhiễu (outliers)</a:t>
            </a:r>
          </a:p>
          <a:p>
            <a:pPr algn="just" marL="694768" indent="-347384" lvl="1">
              <a:lnSpc>
                <a:spcPts val="6082"/>
              </a:lnSpc>
              <a:buFont typeface="Arial"/>
              <a:buChar char="•"/>
            </a:pPr>
            <a:r>
              <a:rPr lang="en-US" sz="3218">
                <a:solidFill>
                  <a:srgbClr val="000000"/>
                </a:solidFill>
                <a:latin typeface="Poppins"/>
              </a:rPr>
              <a:t>Cần phải có các phương pháp xử lý dữ liệu thiếu trước khi áp dụng</a:t>
            </a:r>
          </a:p>
          <a:p>
            <a:pPr algn="just">
              <a:lnSpc>
                <a:spcPts val="608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751379" y="-385839"/>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004AAD"/>
            </a:solidFill>
          </p:spPr>
        </p:sp>
        <p:sp>
          <p:nvSpPr>
            <p:cNvPr name="TextBox 5" id="5"/>
            <p:cNvSpPr txBox="true"/>
            <p:nvPr/>
          </p:nvSpPr>
          <p:spPr>
            <a:xfrm>
              <a:off x="139700" y="92075"/>
              <a:ext cx="533400" cy="581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500425" y="8268456"/>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004AAD"/>
            </a:solidFill>
          </p:spPr>
        </p:sp>
        <p:sp>
          <p:nvSpPr>
            <p:cNvPr name="TextBox 8" id="8"/>
            <p:cNvSpPr txBox="true"/>
            <p:nvPr/>
          </p:nvSpPr>
          <p:spPr>
            <a:xfrm>
              <a:off x="127000" y="79375"/>
              <a:ext cx="558800" cy="606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760959" y="3510179"/>
            <a:ext cx="9120467" cy="3266643"/>
          </a:xfrm>
          <a:custGeom>
            <a:avLst/>
            <a:gdLst/>
            <a:ahLst/>
            <a:cxnLst/>
            <a:rect r="r" b="b" t="t" l="l"/>
            <a:pathLst>
              <a:path h="3266643" w="9120467">
                <a:moveTo>
                  <a:pt x="0" y="0"/>
                </a:moveTo>
                <a:lnTo>
                  <a:pt x="9120466" y="0"/>
                </a:lnTo>
                <a:lnTo>
                  <a:pt x="9120466" y="3266642"/>
                </a:lnTo>
                <a:lnTo>
                  <a:pt x="0" y="3266642"/>
                </a:lnTo>
                <a:lnTo>
                  <a:pt x="0" y="0"/>
                </a:lnTo>
                <a:close/>
              </a:path>
            </a:pathLst>
          </a:custGeom>
          <a:blipFill>
            <a:blip r:embed="rId3"/>
            <a:stretch>
              <a:fillRect l="0" t="0" r="0" b="0"/>
            </a:stretch>
          </a:blipFill>
        </p:spPr>
      </p:sp>
      <p:grpSp>
        <p:nvGrpSpPr>
          <p:cNvPr name="Group 10" id="10"/>
          <p:cNvGrpSpPr/>
          <p:nvPr/>
        </p:nvGrpSpPr>
        <p:grpSpPr>
          <a:xfrm rot="-2846266">
            <a:off x="199717" y="5540501"/>
            <a:ext cx="1956887" cy="7435598"/>
            <a:chOff x="0" y="0"/>
            <a:chExt cx="303173" cy="1151969"/>
          </a:xfrm>
        </p:grpSpPr>
        <p:sp>
          <p:nvSpPr>
            <p:cNvPr name="Freeform 11" id="11"/>
            <p:cNvSpPr/>
            <p:nvPr/>
          </p:nvSpPr>
          <p:spPr>
            <a:xfrm flipH="false" flipV="false" rot="0">
              <a:off x="0" y="0"/>
              <a:ext cx="303173" cy="1151969"/>
            </a:xfrm>
            <a:custGeom>
              <a:avLst/>
              <a:gdLst/>
              <a:ahLst/>
              <a:cxnLst/>
              <a:rect r="r" b="b" t="t" l="l"/>
              <a:pathLst>
                <a:path h="1151969" w="303173">
                  <a:moveTo>
                    <a:pt x="0" y="0"/>
                  </a:moveTo>
                  <a:lnTo>
                    <a:pt x="303173" y="0"/>
                  </a:lnTo>
                  <a:lnTo>
                    <a:pt x="303173" y="1151969"/>
                  </a:lnTo>
                  <a:lnTo>
                    <a:pt x="0" y="1151969"/>
                  </a:lnTo>
                  <a:close/>
                </a:path>
              </a:pathLst>
            </a:custGeom>
            <a:solidFill>
              <a:srgbClr val="004AAD"/>
            </a:solidFill>
            <a:ln w="12700">
              <a:solidFill>
                <a:srgbClr val="000000"/>
              </a:solidFill>
            </a:ln>
          </p:spPr>
        </p:sp>
      </p:grpSp>
      <p:grpSp>
        <p:nvGrpSpPr>
          <p:cNvPr name="Group 12" id="12"/>
          <p:cNvGrpSpPr/>
          <p:nvPr/>
        </p:nvGrpSpPr>
        <p:grpSpPr>
          <a:xfrm rot="0">
            <a:off x="-1177004" y="261436"/>
            <a:ext cx="18043475" cy="1791549"/>
            <a:chOff x="0" y="0"/>
            <a:chExt cx="1572416" cy="156126"/>
          </a:xfrm>
        </p:grpSpPr>
        <p:sp>
          <p:nvSpPr>
            <p:cNvPr name="Freeform 13" id="13"/>
            <p:cNvSpPr/>
            <p:nvPr/>
          </p:nvSpPr>
          <p:spPr>
            <a:xfrm flipH="false" flipV="false" rot="0">
              <a:off x="0" y="0"/>
              <a:ext cx="1572416" cy="156126"/>
            </a:xfrm>
            <a:custGeom>
              <a:avLst/>
              <a:gdLst/>
              <a:ahLst/>
              <a:cxnLst/>
              <a:rect r="r" b="b" t="t" l="l"/>
              <a:pathLst>
                <a:path h="156126" w="1572416">
                  <a:moveTo>
                    <a:pt x="0" y="0"/>
                  </a:moveTo>
                  <a:lnTo>
                    <a:pt x="1369216" y="0"/>
                  </a:lnTo>
                  <a:lnTo>
                    <a:pt x="1572416" y="78063"/>
                  </a:lnTo>
                  <a:lnTo>
                    <a:pt x="1369216" y="156126"/>
                  </a:lnTo>
                  <a:lnTo>
                    <a:pt x="0" y="156126"/>
                  </a:lnTo>
                  <a:lnTo>
                    <a:pt x="203200" y="78063"/>
                  </a:lnTo>
                  <a:lnTo>
                    <a:pt x="0" y="0"/>
                  </a:lnTo>
                  <a:close/>
                </a:path>
              </a:pathLst>
            </a:custGeom>
            <a:solidFill>
              <a:srgbClr val="004AAD"/>
            </a:solidFill>
            <a:ln w="12700">
              <a:solidFill>
                <a:srgbClr val="000000"/>
              </a:solidFill>
            </a:ln>
          </p:spPr>
        </p:sp>
      </p:grpSp>
      <p:sp>
        <p:nvSpPr>
          <p:cNvPr name="TextBox 14" id="14"/>
          <p:cNvSpPr txBox="true"/>
          <p:nvPr/>
        </p:nvSpPr>
        <p:spPr>
          <a:xfrm rot="0">
            <a:off x="157717" y="519036"/>
            <a:ext cx="13972621" cy="1095375"/>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9FAFA"/>
                </a:solidFill>
                <a:latin typeface="Poppins Bold"/>
              </a:rPr>
              <a:t>3. TIỀN XỬ LÝ DỮ LIỆU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4276" y="-220897"/>
            <a:ext cx="18602276" cy="6407822"/>
            <a:chOff x="0" y="0"/>
            <a:chExt cx="4899365" cy="1687657"/>
          </a:xfrm>
        </p:grpSpPr>
        <p:sp>
          <p:nvSpPr>
            <p:cNvPr name="Freeform 3" id="3"/>
            <p:cNvSpPr/>
            <p:nvPr/>
          </p:nvSpPr>
          <p:spPr>
            <a:xfrm flipH="false" flipV="false" rot="0">
              <a:off x="0" y="0"/>
              <a:ext cx="4899365" cy="1687657"/>
            </a:xfrm>
            <a:custGeom>
              <a:avLst/>
              <a:gdLst/>
              <a:ahLst/>
              <a:cxnLst/>
              <a:rect r="r" b="b" t="t" l="l"/>
              <a:pathLst>
                <a:path h="1687657" w="4899365">
                  <a:moveTo>
                    <a:pt x="0" y="0"/>
                  </a:moveTo>
                  <a:lnTo>
                    <a:pt x="4899365" y="0"/>
                  </a:lnTo>
                  <a:lnTo>
                    <a:pt x="4899365" y="1687657"/>
                  </a:lnTo>
                  <a:lnTo>
                    <a:pt x="0" y="1687657"/>
                  </a:lnTo>
                  <a:close/>
                </a:path>
              </a:pathLst>
            </a:custGeom>
            <a:solidFill>
              <a:srgbClr val="0C6EBA"/>
            </a:solidFill>
            <a:ln cap="sq">
              <a:noFill/>
              <a:prstDash val="solid"/>
              <a:miter/>
            </a:ln>
          </p:spPr>
        </p:sp>
        <p:sp>
          <p:nvSpPr>
            <p:cNvPr name="TextBox 4" id="4"/>
            <p:cNvSpPr txBox="true"/>
            <p:nvPr/>
          </p:nvSpPr>
          <p:spPr>
            <a:xfrm>
              <a:off x="0" y="-38100"/>
              <a:ext cx="4899365" cy="1725757"/>
            </a:xfrm>
            <a:prstGeom prst="rect">
              <a:avLst/>
            </a:prstGeom>
          </p:spPr>
          <p:txBody>
            <a:bodyPr anchor="ctr" rtlCol="false" tIns="50800" lIns="50800" bIns="50800" rIns="50800"/>
            <a:lstStyle/>
            <a:p>
              <a:pPr algn="ctr" marL="0" indent="0" lvl="0">
                <a:lnSpc>
                  <a:spcPts val="3035"/>
                </a:lnSpc>
                <a:spcBef>
                  <a:spcPct val="0"/>
                </a:spcBef>
              </a:pPr>
            </a:p>
          </p:txBody>
        </p:sp>
      </p:grpSp>
      <p:grpSp>
        <p:nvGrpSpPr>
          <p:cNvPr name="Group 5" id="5"/>
          <p:cNvGrpSpPr/>
          <p:nvPr/>
        </p:nvGrpSpPr>
        <p:grpSpPr>
          <a:xfrm rot="0">
            <a:off x="-2667279" y="3636569"/>
            <a:ext cx="5578401" cy="557840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8" id="8"/>
          <p:cNvSpPr/>
          <p:nvPr/>
        </p:nvSpPr>
        <p:spPr>
          <a:xfrm flipH="false" flipV="false" rot="0">
            <a:off x="1092117"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9" id="9"/>
          <p:cNvSpPr/>
          <p:nvPr/>
        </p:nvSpPr>
        <p:spPr>
          <a:xfrm flipH="false" flipV="false" rot="0">
            <a:off x="5247745"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10" id="10"/>
          <p:cNvSpPr/>
          <p:nvPr/>
        </p:nvSpPr>
        <p:spPr>
          <a:xfrm flipH="false" flipV="false" rot="0">
            <a:off x="9405832" y="8799515"/>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sp>
        <p:nvSpPr>
          <p:cNvPr name="Freeform 11" id="11"/>
          <p:cNvSpPr/>
          <p:nvPr/>
        </p:nvSpPr>
        <p:spPr>
          <a:xfrm flipH="false" flipV="false" rot="0">
            <a:off x="13567718" y="8735378"/>
            <a:ext cx="3638011" cy="458785"/>
          </a:xfrm>
          <a:custGeom>
            <a:avLst/>
            <a:gdLst/>
            <a:ahLst/>
            <a:cxnLst/>
            <a:rect r="r" b="b" t="t" l="l"/>
            <a:pathLst>
              <a:path h="458785" w="3638011">
                <a:moveTo>
                  <a:pt x="0" y="0"/>
                </a:moveTo>
                <a:lnTo>
                  <a:pt x="3638011" y="0"/>
                </a:lnTo>
                <a:lnTo>
                  <a:pt x="3638011" y="458785"/>
                </a:lnTo>
                <a:lnTo>
                  <a:pt x="0" y="458785"/>
                </a:lnTo>
                <a:lnTo>
                  <a:pt x="0" y="0"/>
                </a:lnTo>
                <a:close/>
              </a:path>
            </a:pathLst>
          </a:custGeom>
          <a:blipFill>
            <a:blip r:embed="rId2">
              <a:alphaModFix amt="67000"/>
            </a:blip>
            <a:stretch>
              <a:fillRect l="0" t="-56610" r="0" b="0"/>
            </a:stretch>
          </a:blipFill>
        </p:spPr>
      </p:sp>
      <p:grpSp>
        <p:nvGrpSpPr>
          <p:cNvPr name="Group 12" id="12"/>
          <p:cNvGrpSpPr/>
          <p:nvPr/>
        </p:nvGrpSpPr>
        <p:grpSpPr>
          <a:xfrm rot="0">
            <a:off x="1028700" y="3255086"/>
            <a:ext cx="3701428" cy="5679080"/>
            <a:chOff x="0" y="0"/>
            <a:chExt cx="1438367" cy="2206879"/>
          </a:xfrm>
        </p:grpSpPr>
        <p:sp>
          <p:nvSpPr>
            <p:cNvPr name="Freeform 13" id="13"/>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14" id="14"/>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1289263" y="3511778"/>
            <a:ext cx="3121063" cy="3121063"/>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9" t="0" r="-9" b="0"/>
              </a:stretch>
            </a:blipFill>
          </p:spPr>
        </p:sp>
      </p:grpSp>
      <p:grpSp>
        <p:nvGrpSpPr>
          <p:cNvPr name="Group 17" id="17"/>
          <p:cNvGrpSpPr/>
          <p:nvPr/>
        </p:nvGrpSpPr>
        <p:grpSpPr>
          <a:xfrm rot="0">
            <a:off x="5184328" y="3255086"/>
            <a:ext cx="3701428" cy="5679080"/>
            <a:chOff x="0" y="0"/>
            <a:chExt cx="1438367" cy="2206879"/>
          </a:xfrm>
        </p:grpSpPr>
        <p:sp>
          <p:nvSpPr>
            <p:cNvPr name="Freeform 18" id="18"/>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19" id="19"/>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444891" y="3511778"/>
            <a:ext cx="3121063" cy="3121063"/>
            <a:chOff x="0" y="0"/>
            <a:chExt cx="6350000" cy="6350000"/>
          </a:xfrm>
        </p:grpSpPr>
        <p:sp>
          <p:nvSpPr>
            <p:cNvPr name="Freeform 21" id="21"/>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10" t="0" r="-10" b="0"/>
              </a:stretch>
            </a:blipFill>
          </p:spPr>
        </p:sp>
      </p:grpSp>
      <p:grpSp>
        <p:nvGrpSpPr>
          <p:cNvPr name="Group 22" id="22"/>
          <p:cNvGrpSpPr/>
          <p:nvPr/>
        </p:nvGrpSpPr>
        <p:grpSpPr>
          <a:xfrm rot="0">
            <a:off x="9342416" y="3255086"/>
            <a:ext cx="3701428" cy="5679080"/>
            <a:chOff x="0" y="0"/>
            <a:chExt cx="1438367" cy="2206879"/>
          </a:xfrm>
        </p:grpSpPr>
        <p:sp>
          <p:nvSpPr>
            <p:cNvPr name="Freeform 23" id="23"/>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24" id="24"/>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5" id="25"/>
          <p:cNvGrpSpPr/>
          <p:nvPr/>
        </p:nvGrpSpPr>
        <p:grpSpPr>
          <a:xfrm rot="0">
            <a:off x="9602978" y="3511778"/>
            <a:ext cx="3121063" cy="3121063"/>
            <a:chOff x="0" y="0"/>
            <a:chExt cx="6350000" cy="6350000"/>
          </a:xfrm>
        </p:grpSpPr>
        <p:sp>
          <p:nvSpPr>
            <p:cNvPr name="Freeform 26" id="2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9" t="0" r="-9" b="0"/>
              </a:stretch>
            </a:blipFill>
          </p:spPr>
        </p:sp>
      </p:grpSp>
      <p:grpSp>
        <p:nvGrpSpPr>
          <p:cNvPr name="Group 27" id="27"/>
          <p:cNvGrpSpPr/>
          <p:nvPr/>
        </p:nvGrpSpPr>
        <p:grpSpPr>
          <a:xfrm rot="0">
            <a:off x="5715028" y="6425770"/>
            <a:ext cx="2550458" cy="587807"/>
            <a:chOff x="0" y="0"/>
            <a:chExt cx="1937268" cy="446484"/>
          </a:xfrm>
        </p:grpSpPr>
        <p:sp>
          <p:nvSpPr>
            <p:cNvPr name="Freeform 28" id="28"/>
            <p:cNvSpPr/>
            <p:nvPr/>
          </p:nvSpPr>
          <p:spPr>
            <a:xfrm flipH="false" flipV="false" rot="0">
              <a:off x="0" y="0"/>
              <a:ext cx="1937268" cy="446484"/>
            </a:xfrm>
            <a:custGeom>
              <a:avLst/>
              <a:gdLst/>
              <a:ahLst/>
              <a:cxnLst/>
              <a:rect r="r" b="b" t="t" l="l"/>
              <a:pathLst>
                <a:path h="446484" w="1937268">
                  <a:moveTo>
                    <a:pt x="124456" y="0"/>
                  </a:moveTo>
                  <a:lnTo>
                    <a:pt x="1812812" y="0"/>
                  </a:lnTo>
                  <a:cubicBezTo>
                    <a:pt x="1845820" y="0"/>
                    <a:pt x="1877476" y="13112"/>
                    <a:pt x="1900816" y="36452"/>
                  </a:cubicBezTo>
                  <a:cubicBezTo>
                    <a:pt x="1924156" y="59792"/>
                    <a:pt x="1937268" y="91448"/>
                    <a:pt x="1937268" y="124456"/>
                  </a:cubicBezTo>
                  <a:lnTo>
                    <a:pt x="1937268" y="322029"/>
                  </a:lnTo>
                  <a:cubicBezTo>
                    <a:pt x="1937268" y="355036"/>
                    <a:pt x="1924156" y="386692"/>
                    <a:pt x="1900816" y="410032"/>
                  </a:cubicBezTo>
                  <a:cubicBezTo>
                    <a:pt x="1877476" y="433372"/>
                    <a:pt x="1845820" y="446484"/>
                    <a:pt x="1812812" y="446484"/>
                  </a:cubicBezTo>
                  <a:lnTo>
                    <a:pt x="124456" y="446484"/>
                  </a:lnTo>
                  <a:cubicBezTo>
                    <a:pt x="91448" y="446484"/>
                    <a:pt x="59792" y="433372"/>
                    <a:pt x="36452" y="410032"/>
                  </a:cubicBezTo>
                  <a:cubicBezTo>
                    <a:pt x="13112" y="386692"/>
                    <a:pt x="0" y="355036"/>
                    <a:pt x="0" y="322029"/>
                  </a:cubicBezTo>
                  <a:lnTo>
                    <a:pt x="0" y="124456"/>
                  </a:lnTo>
                  <a:cubicBezTo>
                    <a:pt x="0" y="91448"/>
                    <a:pt x="13112" y="59792"/>
                    <a:pt x="36452" y="36452"/>
                  </a:cubicBezTo>
                  <a:cubicBezTo>
                    <a:pt x="59792" y="13112"/>
                    <a:pt x="91448" y="0"/>
                    <a:pt x="124456" y="0"/>
                  </a:cubicBezTo>
                  <a:close/>
                </a:path>
              </a:pathLst>
            </a:custGeom>
            <a:solidFill>
              <a:srgbClr val="0C6EBA"/>
            </a:solidFill>
            <a:ln cap="rnd">
              <a:noFill/>
              <a:prstDash val="solid"/>
              <a:round/>
            </a:ln>
          </p:spPr>
        </p:sp>
        <p:sp>
          <p:nvSpPr>
            <p:cNvPr name="TextBox 29" id="29"/>
            <p:cNvSpPr txBox="true"/>
            <p:nvPr/>
          </p:nvSpPr>
          <p:spPr>
            <a:xfrm>
              <a:off x="0" y="-57150"/>
              <a:ext cx="1937268" cy="503634"/>
            </a:xfrm>
            <a:prstGeom prst="rect">
              <a:avLst/>
            </a:prstGeom>
          </p:spPr>
          <p:txBody>
            <a:bodyPr anchor="ctr" rtlCol="false" tIns="0" lIns="0" bIns="0" rIns="0"/>
            <a:lstStyle/>
            <a:p>
              <a:pPr algn="ctr" marL="0" indent="0" lvl="0">
                <a:lnSpc>
                  <a:spcPts val="4416"/>
                </a:lnSpc>
                <a:spcBef>
                  <a:spcPct val="0"/>
                </a:spcBef>
              </a:pPr>
              <a:r>
                <a:rPr lang="en-US" sz="3200">
                  <a:solidFill>
                    <a:srgbClr val="FFFFFF"/>
                  </a:solidFill>
                  <a:latin typeface="Open Sauce"/>
                </a:rPr>
                <a:t>20521702</a:t>
              </a:r>
            </a:p>
          </p:txBody>
        </p:sp>
      </p:grpSp>
      <p:grpSp>
        <p:nvGrpSpPr>
          <p:cNvPr name="Group 30" id="30"/>
          <p:cNvGrpSpPr/>
          <p:nvPr/>
        </p:nvGrpSpPr>
        <p:grpSpPr>
          <a:xfrm rot="0">
            <a:off x="13501043" y="3255086"/>
            <a:ext cx="3701428" cy="5679080"/>
            <a:chOff x="0" y="0"/>
            <a:chExt cx="1438367" cy="2206879"/>
          </a:xfrm>
        </p:grpSpPr>
        <p:sp>
          <p:nvSpPr>
            <p:cNvPr name="Freeform 31" id="31"/>
            <p:cNvSpPr/>
            <p:nvPr/>
          </p:nvSpPr>
          <p:spPr>
            <a:xfrm flipH="false" flipV="false" rot="0">
              <a:off x="0" y="0"/>
              <a:ext cx="1438367" cy="2206878"/>
            </a:xfrm>
            <a:custGeom>
              <a:avLst/>
              <a:gdLst/>
              <a:ahLst/>
              <a:cxnLst/>
              <a:rect r="r" b="b" t="t" l="l"/>
              <a:pathLst>
                <a:path h="2206878" w="1438367">
                  <a:moveTo>
                    <a:pt x="64840" y="0"/>
                  </a:moveTo>
                  <a:lnTo>
                    <a:pt x="1373527" y="0"/>
                  </a:lnTo>
                  <a:cubicBezTo>
                    <a:pt x="1390724" y="0"/>
                    <a:pt x="1407216" y="6831"/>
                    <a:pt x="1419376" y="18991"/>
                  </a:cubicBezTo>
                  <a:cubicBezTo>
                    <a:pt x="1431536" y="31151"/>
                    <a:pt x="1438367" y="47643"/>
                    <a:pt x="1438367" y="64840"/>
                  </a:cubicBezTo>
                  <a:lnTo>
                    <a:pt x="1438367" y="2142039"/>
                  </a:lnTo>
                  <a:cubicBezTo>
                    <a:pt x="1438367" y="2159235"/>
                    <a:pt x="1431536" y="2175727"/>
                    <a:pt x="1419376" y="2187887"/>
                  </a:cubicBezTo>
                  <a:cubicBezTo>
                    <a:pt x="1407216" y="2200047"/>
                    <a:pt x="1390724" y="2206878"/>
                    <a:pt x="1373527" y="2206878"/>
                  </a:cubicBezTo>
                  <a:lnTo>
                    <a:pt x="64840" y="2206878"/>
                  </a:lnTo>
                  <a:cubicBezTo>
                    <a:pt x="47643" y="2206878"/>
                    <a:pt x="31151" y="2200047"/>
                    <a:pt x="18991" y="2187887"/>
                  </a:cubicBezTo>
                  <a:cubicBezTo>
                    <a:pt x="6831" y="2175727"/>
                    <a:pt x="0" y="2159235"/>
                    <a:pt x="0" y="2142039"/>
                  </a:cubicBezTo>
                  <a:lnTo>
                    <a:pt x="0" y="64840"/>
                  </a:lnTo>
                  <a:cubicBezTo>
                    <a:pt x="0" y="47643"/>
                    <a:pt x="6831" y="31151"/>
                    <a:pt x="18991" y="18991"/>
                  </a:cubicBezTo>
                  <a:cubicBezTo>
                    <a:pt x="31151" y="6831"/>
                    <a:pt x="47643" y="0"/>
                    <a:pt x="64840" y="0"/>
                  </a:cubicBezTo>
                  <a:close/>
                </a:path>
              </a:pathLst>
            </a:custGeom>
            <a:solidFill>
              <a:srgbClr val="FFFFFF"/>
            </a:solidFill>
            <a:ln w="47625" cap="rnd">
              <a:solidFill>
                <a:srgbClr val="AEEA00"/>
              </a:solidFill>
              <a:prstDash val="solid"/>
              <a:round/>
            </a:ln>
          </p:spPr>
        </p:sp>
        <p:sp>
          <p:nvSpPr>
            <p:cNvPr name="TextBox 32" id="32"/>
            <p:cNvSpPr txBox="true"/>
            <p:nvPr/>
          </p:nvSpPr>
          <p:spPr>
            <a:xfrm>
              <a:off x="0" y="-38100"/>
              <a:ext cx="1438367" cy="2244979"/>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3" id="33"/>
          <p:cNvGrpSpPr/>
          <p:nvPr/>
        </p:nvGrpSpPr>
        <p:grpSpPr>
          <a:xfrm rot="0">
            <a:off x="13761606" y="3511778"/>
            <a:ext cx="3121063" cy="3121063"/>
            <a:chOff x="0" y="0"/>
            <a:chExt cx="6350000" cy="6350000"/>
          </a:xfrm>
        </p:grpSpPr>
        <p:sp>
          <p:nvSpPr>
            <p:cNvPr name="Freeform 34" id="3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0" t="-73" r="0" b="-73"/>
              </a:stretch>
            </a:blipFill>
          </p:spPr>
        </p:sp>
      </p:grpSp>
      <p:grpSp>
        <p:nvGrpSpPr>
          <p:cNvPr name="Group 35" id="35"/>
          <p:cNvGrpSpPr/>
          <p:nvPr/>
        </p:nvGrpSpPr>
        <p:grpSpPr>
          <a:xfrm rot="0">
            <a:off x="1393590" y="6425770"/>
            <a:ext cx="2912408" cy="587807"/>
            <a:chOff x="0" y="0"/>
            <a:chExt cx="2212197" cy="446484"/>
          </a:xfrm>
        </p:grpSpPr>
        <p:sp>
          <p:nvSpPr>
            <p:cNvPr name="Freeform 36" id="36"/>
            <p:cNvSpPr/>
            <p:nvPr/>
          </p:nvSpPr>
          <p:spPr>
            <a:xfrm flipH="false" flipV="false" rot="0">
              <a:off x="0" y="0"/>
              <a:ext cx="2212197" cy="446484"/>
            </a:xfrm>
            <a:custGeom>
              <a:avLst/>
              <a:gdLst/>
              <a:ahLst/>
              <a:cxnLst/>
              <a:rect r="r" b="b" t="t" l="l"/>
              <a:pathLst>
                <a:path h="446484" w="2212197">
                  <a:moveTo>
                    <a:pt x="108988" y="0"/>
                  </a:moveTo>
                  <a:lnTo>
                    <a:pt x="2103208" y="0"/>
                  </a:lnTo>
                  <a:cubicBezTo>
                    <a:pt x="2163401" y="0"/>
                    <a:pt x="2212197" y="48796"/>
                    <a:pt x="2212197" y="108988"/>
                  </a:cubicBezTo>
                  <a:lnTo>
                    <a:pt x="2212197" y="337496"/>
                  </a:lnTo>
                  <a:cubicBezTo>
                    <a:pt x="2212197" y="366401"/>
                    <a:pt x="2200714" y="394123"/>
                    <a:pt x="2180275" y="414562"/>
                  </a:cubicBezTo>
                  <a:cubicBezTo>
                    <a:pt x="2159835" y="435002"/>
                    <a:pt x="2132114" y="446484"/>
                    <a:pt x="2103208" y="446484"/>
                  </a:cubicBezTo>
                  <a:lnTo>
                    <a:pt x="108988" y="446484"/>
                  </a:lnTo>
                  <a:cubicBezTo>
                    <a:pt x="80083" y="446484"/>
                    <a:pt x="52361" y="435002"/>
                    <a:pt x="31922" y="414562"/>
                  </a:cubicBezTo>
                  <a:cubicBezTo>
                    <a:pt x="11483" y="394123"/>
                    <a:pt x="0" y="366401"/>
                    <a:pt x="0" y="337496"/>
                  </a:cubicBezTo>
                  <a:lnTo>
                    <a:pt x="0" y="108988"/>
                  </a:lnTo>
                  <a:cubicBezTo>
                    <a:pt x="0" y="80083"/>
                    <a:pt x="11483" y="52361"/>
                    <a:pt x="31922" y="31922"/>
                  </a:cubicBezTo>
                  <a:cubicBezTo>
                    <a:pt x="52361" y="11483"/>
                    <a:pt x="80083" y="0"/>
                    <a:pt x="108988" y="0"/>
                  </a:cubicBezTo>
                  <a:close/>
                </a:path>
              </a:pathLst>
            </a:custGeom>
            <a:solidFill>
              <a:srgbClr val="0C6EBA"/>
            </a:solidFill>
            <a:ln cap="rnd">
              <a:noFill/>
              <a:prstDash val="solid"/>
              <a:round/>
            </a:ln>
          </p:spPr>
        </p:sp>
        <p:sp>
          <p:nvSpPr>
            <p:cNvPr name="TextBox 37" id="37"/>
            <p:cNvSpPr txBox="true"/>
            <p:nvPr/>
          </p:nvSpPr>
          <p:spPr>
            <a:xfrm>
              <a:off x="0" y="-57150"/>
              <a:ext cx="2212197" cy="503634"/>
            </a:xfrm>
            <a:prstGeom prst="rect">
              <a:avLst/>
            </a:prstGeom>
          </p:spPr>
          <p:txBody>
            <a:bodyPr anchor="ctr" rtlCol="false" tIns="0" lIns="0" bIns="0" rIns="0"/>
            <a:lstStyle/>
            <a:p>
              <a:pPr algn="ctr" marL="0" indent="0" lvl="0">
                <a:lnSpc>
                  <a:spcPts val="4416"/>
                </a:lnSpc>
                <a:spcBef>
                  <a:spcPct val="0"/>
                </a:spcBef>
              </a:pPr>
              <a:r>
                <a:rPr lang="en-US" sz="3200">
                  <a:solidFill>
                    <a:srgbClr val="FFFFFF"/>
                  </a:solidFill>
                  <a:latin typeface="Open Sauce"/>
                </a:rPr>
                <a:t>20521748</a:t>
              </a:r>
            </a:p>
          </p:txBody>
        </p:sp>
      </p:grpSp>
      <p:grpSp>
        <p:nvGrpSpPr>
          <p:cNvPr name="Group 38" id="38"/>
          <p:cNvGrpSpPr/>
          <p:nvPr/>
        </p:nvGrpSpPr>
        <p:grpSpPr>
          <a:xfrm rot="0">
            <a:off x="14031742" y="6425770"/>
            <a:ext cx="2550458" cy="587807"/>
            <a:chOff x="0" y="0"/>
            <a:chExt cx="1937268" cy="446484"/>
          </a:xfrm>
        </p:grpSpPr>
        <p:sp>
          <p:nvSpPr>
            <p:cNvPr name="Freeform 39" id="39"/>
            <p:cNvSpPr/>
            <p:nvPr/>
          </p:nvSpPr>
          <p:spPr>
            <a:xfrm flipH="false" flipV="false" rot="0">
              <a:off x="0" y="0"/>
              <a:ext cx="1937268" cy="446484"/>
            </a:xfrm>
            <a:custGeom>
              <a:avLst/>
              <a:gdLst/>
              <a:ahLst/>
              <a:cxnLst/>
              <a:rect r="r" b="b" t="t" l="l"/>
              <a:pathLst>
                <a:path h="446484" w="1937268">
                  <a:moveTo>
                    <a:pt x="124456" y="0"/>
                  </a:moveTo>
                  <a:lnTo>
                    <a:pt x="1812812" y="0"/>
                  </a:lnTo>
                  <a:cubicBezTo>
                    <a:pt x="1845820" y="0"/>
                    <a:pt x="1877476" y="13112"/>
                    <a:pt x="1900816" y="36452"/>
                  </a:cubicBezTo>
                  <a:cubicBezTo>
                    <a:pt x="1924156" y="59792"/>
                    <a:pt x="1937268" y="91448"/>
                    <a:pt x="1937268" y="124456"/>
                  </a:cubicBezTo>
                  <a:lnTo>
                    <a:pt x="1937268" y="322029"/>
                  </a:lnTo>
                  <a:cubicBezTo>
                    <a:pt x="1937268" y="355036"/>
                    <a:pt x="1924156" y="386692"/>
                    <a:pt x="1900816" y="410032"/>
                  </a:cubicBezTo>
                  <a:cubicBezTo>
                    <a:pt x="1877476" y="433372"/>
                    <a:pt x="1845820" y="446484"/>
                    <a:pt x="1812812" y="446484"/>
                  </a:cubicBezTo>
                  <a:lnTo>
                    <a:pt x="124456" y="446484"/>
                  </a:lnTo>
                  <a:cubicBezTo>
                    <a:pt x="91448" y="446484"/>
                    <a:pt x="59792" y="433372"/>
                    <a:pt x="36452" y="410032"/>
                  </a:cubicBezTo>
                  <a:cubicBezTo>
                    <a:pt x="13112" y="386692"/>
                    <a:pt x="0" y="355036"/>
                    <a:pt x="0" y="322029"/>
                  </a:cubicBezTo>
                  <a:lnTo>
                    <a:pt x="0" y="124456"/>
                  </a:lnTo>
                  <a:cubicBezTo>
                    <a:pt x="0" y="91448"/>
                    <a:pt x="13112" y="59792"/>
                    <a:pt x="36452" y="36452"/>
                  </a:cubicBezTo>
                  <a:cubicBezTo>
                    <a:pt x="59792" y="13112"/>
                    <a:pt x="91448" y="0"/>
                    <a:pt x="124456" y="0"/>
                  </a:cubicBezTo>
                  <a:close/>
                </a:path>
              </a:pathLst>
            </a:custGeom>
            <a:solidFill>
              <a:srgbClr val="0C6EBA"/>
            </a:solidFill>
            <a:ln cap="rnd">
              <a:noFill/>
              <a:prstDash val="solid"/>
              <a:round/>
            </a:ln>
          </p:spPr>
        </p:sp>
        <p:sp>
          <p:nvSpPr>
            <p:cNvPr name="TextBox 40" id="40"/>
            <p:cNvSpPr txBox="true"/>
            <p:nvPr/>
          </p:nvSpPr>
          <p:spPr>
            <a:xfrm>
              <a:off x="0" y="-57150"/>
              <a:ext cx="1937268" cy="503634"/>
            </a:xfrm>
            <a:prstGeom prst="rect">
              <a:avLst/>
            </a:prstGeom>
          </p:spPr>
          <p:txBody>
            <a:bodyPr anchor="ctr" rtlCol="false" tIns="0" lIns="0" bIns="0" rIns="0"/>
            <a:lstStyle/>
            <a:p>
              <a:pPr algn="ctr" marL="0" indent="0" lvl="0">
                <a:lnSpc>
                  <a:spcPts val="4416"/>
                </a:lnSpc>
                <a:spcBef>
                  <a:spcPct val="0"/>
                </a:spcBef>
              </a:pPr>
              <a:r>
                <a:rPr lang="en-US" sz="3200">
                  <a:solidFill>
                    <a:srgbClr val="FFFFFF"/>
                  </a:solidFill>
                  <a:latin typeface="Open Sauce"/>
                </a:rPr>
                <a:t>20521158</a:t>
              </a:r>
            </a:p>
          </p:txBody>
        </p:sp>
      </p:grpSp>
      <p:grpSp>
        <p:nvGrpSpPr>
          <p:cNvPr name="Group 41" id="41"/>
          <p:cNvGrpSpPr/>
          <p:nvPr/>
        </p:nvGrpSpPr>
        <p:grpSpPr>
          <a:xfrm rot="0">
            <a:off x="9923981" y="6425770"/>
            <a:ext cx="2550458" cy="587807"/>
            <a:chOff x="0" y="0"/>
            <a:chExt cx="1937268" cy="446484"/>
          </a:xfrm>
        </p:grpSpPr>
        <p:sp>
          <p:nvSpPr>
            <p:cNvPr name="Freeform 42" id="42"/>
            <p:cNvSpPr/>
            <p:nvPr/>
          </p:nvSpPr>
          <p:spPr>
            <a:xfrm flipH="false" flipV="false" rot="0">
              <a:off x="0" y="0"/>
              <a:ext cx="1937268" cy="446484"/>
            </a:xfrm>
            <a:custGeom>
              <a:avLst/>
              <a:gdLst/>
              <a:ahLst/>
              <a:cxnLst/>
              <a:rect r="r" b="b" t="t" l="l"/>
              <a:pathLst>
                <a:path h="446484" w="1937268">
                  <a:moveTo>
                    <a:pt x="124456" y="0"/>
                  </a:moveTo>
                  <a:lnTo>
                    <a:pt x="1812812" y="0"/>
                  </a:lnTo>
                  <a:cubicBezTo>
                    <a:pt x="1845820" y="0"/>
                    <a:pt x="1877476" y="13112"/>
                    <a:pt x="1900816" y="36452"/>
                  </a:cubicBezTo>
                  <a:cubicBezTo>
                    <a:pt x="1924156" y="59792"/>
                    <a:pt x="1937268" y="91448"/>
                    <a:pt x="1937268" y="124456"/>
                  </a:cubicBezTo>
                  <a:lnTo>
                    <a:pt x="1937268" y="322029"/>
                  </a:lnTo>
                  <a:cubicBezTo>
                    <a:pt x="1937268" y="355036"/>
                    <a:pt x="1924156" y="386692"/>
                    <a:pt x="1900816" y="410032"/>
                  </a:cubicBezTo>
                  <a:cubicBezTo>
                    <a:pt x="1877476" y="433372"/>
                    <a:pt x="1845820" y="446484"/>
                    <a:pt x="1812812" y="446484"/>
                  </a:cubicBezTo>
                  <a:lnTo>
                    <a:pt x="124456" y="446484"/>
                  </a:lnTo>
                  <a:cubicBezTo>
                    <a:pt x="91448" y="446484"/>
                    <a:pt x="59792" y="433372"/>
                    <a:pt x="36452" y="410032"/>
                  </a:cubicBezTo>
                  <a:cubicBezTo>
                    <a:pt x="13112" y="386692"/>
                    <a:pt x="0" y="355036"/>
                    <a:pt x="0" y="322029"/>
                  </a:cubicBezTo>
                  <a:lnTo>
                    <a:pt x="0" y="124456"/>
                  </a:lnTo>
                  <a:cubicBezTo>
                    <a:pt x="0" y="91448"/>
                    <a:pt x="13112" y="59792"/>
                    <a:pt x="36452" y="36452"/>
                  </a:cubicBezTo>
                  <a:cubicBezTo>
                    <a:pt x="59792" y="13112"/>
                    <a:pt x="91448" y="0"/>
                    <a:pt x="124456" y="0"/>
                  </a:cubicBezTo>
                  <a:close/>
                </a:path>
              </a:pathLst>
            </a:custGeom>
            <a:solidFill>
              <a:srgbClr val="0C6EBA"/>
            </a:solidFill>
            <a:ln cap="rnd">
              <a:noFill/>
              <a:prstDash val="solid"/>
              <a:round/>
            </a:ln>
          </p:spPr>
        </p:sp>
        <p:sp>
          <p:nvSpPr>
            <p:cNvPr name="TextBox 43" id="43"/>
            <p:cNvSpPr txBox="true"/>
            <p:nvPr/>
          </p:nvSpPr>
          <p:spPr>
            <a:xfrm>
              <a:off x="0" y="-57150"/>
              <a:ext cx="1937268" cy="503634"/>
            </a:xfrm>
            <a:prstGeom prst="rect">
              <a:avLst/>
            </a:prstGeom>
          </p:spPr>
          <p:txBody>
            <a:bodyPr anchor="ctr" rtlCol="false" tIns="0" lIns="0" bIns="0" rIns="0"/>
            <a:lstStyle/>
            <a:p>
              <a:pPr algn="ctr" marL="0" indent="0" lvl="0">
                <a:lnSpc>
                  <a:spcPts val="4416"/>
                </a:lnSpc>
                <a:spcBef>
                  <a:spcPct val="0"/>
                </a:spcBef>
              </a:pPr>
              <a:r>
                <a:rPr lang="en-US" sz="3200">
                  <a:solidFill>
                    <a:srgbClr val="FFFFFF"/>
                  </a:solidFill>
                  <a:latin typeface="Open Sauce"/>
                </a:rPr>
                <a:t>20521275</a:t>
              </a:r>
            </a:p>
          </p:txBody>
        </p:sp>
      </p:grpSp>
      <p:grpSp>
        <p:nvGrpSpPr>
          <p:cNvPr name="Group 44" id="44"/>
          <p:cNvGrpSpPr/>
          <p:nvPr/>
        </p:nvGrpSpPr>
        <p:grpSpPr>
          <a:xfrm rot="0">
            <a:off x="14917787" y="-3041985"/>
            <a:ext cx="5578401" cy="557840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DFBFB">
                  <a:alpha val="29804"/>
                </a:srgbClr>
              </a:solidFill>
              <a:prstDash val="solid"/>
              <a:miter/>
            </a:ln>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47" id="47"/>
          <p:cNvSpPr txBox="true"/>
          <p:nvPr/>
        </p:nvSpPr>
        <p:spPr>
          <a:xfrm rot="0">
            <a:off x="881689" y="1411874"/>
            <a:ext cx="10612014" cy="1048750"/>
          </a:xfrm>
          <a:prstGeom prst="rect">
            <a:avLst/>
          </a:prstGeom>
        </p:spPr>
        <p:txBody>
          <a:bodyPr anchor="t" rtlCol="false" tIns="0" lIns="0" bIns="0" rIns="0">
            <a:spAutoFit/>
          </a:bodyPr>
          <a:lstStyle/>
          <a:p>
            <a:pPr algn="l">
              <a:lnSpc>
                <a:spcPts val="8564"/>
              </a:lnSpc>
              <a:spcBef>
                <a:spcPct val="0"/>
              </a:spcBef>
            </a:pPr>
            <a:r>
              <a:rPr lang="en-US" sz="6206">
                <a:solidFill>
                  <a:srgbClr val="FFFFFF"/>
                </a:solidFill>
                <a:latin typeface="Open Sauce Bold"/>
              </a:rPr>
              <a:t>Thành viên nhóm</a:t>
            </a:r>
          </a:p>
        </p:txBody>
      </p:sp>
      <p:sp>
        <p:nvSpPr>
          <p:cNvPr name="TextBox 48" id="48"/>
          <p:cNvSpPr txBox="true"/>
          <p:nvPr/>
        </p:nvSpPr>
        <p:spPr>
          <a:xfrm rot="0">
            <a:off x="1335425" y="7070453"/>
            <a:ext cx="3151394" cy="581529"/>
          </a:xfrm>
          <a:prstGeom prst="rect">
            <a:avLst/>
          </a:prstGeom>
        </p:spPr>
        <p:txBody>
          <a:bodyPr anchor="t" rtlCol="false" tIns="0" lIns="0" bIns="0" rIns="0">
            <a:spAutoFit/>
          </a:bodyPr>
          <a:lstStyle/>
          <a:p>
            <a:pPr algn="ctr" marL="0" indent="0" lvl="0">
              <a:lnSpc>
                <a:spcPts val="4761"/>
              </a:lnSpc>
            </a:pPr>
            <a:r>
              <a:rPr lang="en-US" sz="3284">
                <a:solidFill>
                  <a:srgbClr val="343432"/>
                </a:solidFill>
                <a:latin typeface="Open Sauce"/>
              </a:rPr>
              <a:t>Trần Gia Phong</a:t>
            </a:r>
          </a:p>
        </p:txBody>
      </p:sp>
      <p:sp>
        <p:nvSpPr>
          <p:cNvPr name="TextBox 49" id="49"/>
          <p:cNvSpPr txBox="true"/>
          <p:nvPr/>
        </p:nvSpPr>
        <p:spPr>
          <a:xfrm rot="0">
            <a:off x="5198613" y="7070453"/>
            <a:ext cx="3572302" cy="565150"/>
          </a:xfrm>
          <a:prstGeom prst="rect">
            <a:avLst/>
          </a:prstGeom>
        </p:spPr>
        <p:txBody>
          <a:bodyPr anchor="t" rtlCol="false" tIns="0" lIns="0" bIns="0" rIns="0">
            <a:spAutoFit/>
          </a:bodyPr>
          <a:lstStyle/>
          <a:p>
            <a:pPr algn="ctr" marL="0" indent="0" lvl="0">
              <a:lnSpc>
                <a:spcPts val="4639"/>
              </a:lnSpc>
            </a:pPr>
            <a:r>
              <a:rPr lang="en-US" sz="3199">
                <a:solidFill>
                  <a:srgbClr val="343432"/>
                </a:solidFill>
                <a:latin typeface="Open Sauce"/>
              </a:rPr>
              <a:t>Nguyễn Tiến Nhân</a:t>
            </a:r>
          </a:p>
        </p:txBody>
      </p:sp>
      <p:sp>
        <p:nvSpPr>
          <p:cNvPr name="TextBox 50" id="50"/>
          <p:cNvSpPr txBox="true"/>
          <p:nvPr/>
        </p:nvSpPr>
        <p:spPr>
          <a:xfrm rot="0">
            <a:off x="9457531" y="7070453"/>
            <a:ext cx="3471196" cy="565150"/>
          </a:xfrm>
          <a:prstGeom prst="rect">
            <a:avLst/>
          </a:prstGeom>
        </p:spPr>
        <p:txBody>
          <a:bodyPr anchor="t" rtlCol="false" tIns="0" lIns="0" bIns="0" rIns="0">
            <a:spAutoFit/>
          </a:bodyPr>
          <a:lstStyle/>
          <a:p>
            <a:pPr algn="ctr" marL="0" indent="0" lvl="0">
              <a:lnSpc>
                <a:spcPts val="4639"/>
              </a:lnSpc>
            </a:pPr>
            <a:r>
              <a:rPr lang="en-US" sz="3199">
                <a:solidFill>
                  <a:srgbClr val="343432"/>
                </a:solidFill>
                <a:latin typeface="Open Sauce"/>
              </a:rPr>
              <a:t>Dương Ngọc Hải</a:t>
            </a:r>
          </a:p>
        </p:txBody>
      </p:sp>
      <p:sp>
        <p:nvSpPr>
          <p:cNvPr name="TextBox 51" id="51"/>
          <p:cNvSpPr txBox="true"/>
          <p:nvPr/>
        </p:nvSpPr>
        <p:spPr>
          <a:xfrm rot="0">
            <a:off x="13586539" y="7070453"/>
            <a:ext cx="3471196" cy="565150"/>
          </a:xfrm>
          <a:prstGeom prst="rect">
            <a:avLst/>
          </a:prstGeom>
        </p:spPr>
        <p:txBody>
          <a:bodyPr anchor="t" rtlCol="false" tIns="0" lIns="0" bIns="0" rIns="0">
            <a:spAutoFit/>
          </a:bodyPr>
          <a:lstStyle/>
          <a:p>
            <a:pPr algn="ctr" marL="0" indent="0" lvl="0">
              <a:lnSpc>
                <a:spcPts val="4639"/>
              </a:lnSpc>
            </a:pPr>
            <a:r>
              <a:rPr lang="en-US" sz="3199">
                <a:solidFill>
                  <a:srgbClr val="343432"/>
                </a:solidFill>
                <a:latin typeface="Open Sauce"/>
              </a:rPr>
              <a:t>Nguyễn Hải Đăng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sp>
        <p:nvSpPr>
          <p:cNvPr name="Freeform 5" id="5"/>
          <p:cNvSpPr/>
          <p:nvPr/>
        </p:nvSpPr>
        <p:spPr>
          <a:xfrm flipH="false" flipV="false" rot="0">
            <a:off x="1360072" y="2714815"/>
            <a:ext cx="13486843" cy="3922644"/>
          </a:xfrm>
          <a:custGeom>
            <a:avLst/>
            <a:gdLst/>
            <a:ahLst/>
            <a:cxnLst/>
            <a:rect r="r" b="b" t="t" l="l"/>
            <a:pathLst>
              <a:path h="3922644" w="13486843">
                <a:moveTo>
                  <a:pt x="0" y="0"/>
                </a:moveTo>
                <a:lnTo>
                  <a:pt x="13486842" y="0"/>
                </a:lnTo>
                <a:lnTo>
                  <a:pt x="13486842" y="3922644"/>
                </a:lnTo>
                <a:lnTo>
                  <a:pt x="0" y="3922644"/>
                </a:lnTo>
                <a:lnTo>
                  <a:pt x="0" y="0"/>
                </a:lnTo>
                <a:close/>
              </a:path>
            </a:pathLst>
          </a:custGeom>
          <a:blipFill>
            <a:blip r:embed="rId3"/>
            <a:stretch>
              <a:fillRect l="0" t="0" r="0" b="0"/>
            </a:stretch>
          </a:blipFill>
          <a:ln w="9525" cap="sq">
            <a:solidFill>
              <a:srgbClr val="191919"/>
            </a:solidFill>
            <a:prstDash val="solid"/>
            <a:miter/>
          </a:ln>
        </p:spPr>
      </p:sp>
      <p:grpSp>
        <p:nvGrpSpPr>
          <p:cNvPr name="Group 6" id="6"/>
          <p:cNvGrpSpPr>
            <a:grpSpLocks noChangeAspect="true"/>
          </p:cNvGrpSpPr>
          <p:nvPr/>
        </p:nvGrpSpPr>
        <p:grpSpPr>
          <a:xfrm rot="0">
            <a:off x="-2461116" y="7873794"/>
            <a:ext cx="5310093" cy="5246370"/>
            <a:chOff x="0" y="0"/>
            <a:chExt cx="4572000" cy="4517135"/>
          </a:xfrm>
        </p:grpSpPr>
        <p:sp>
          <p:nvSpPr>
            <p:cNvPr name="Freeform 7" id="7"/>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8" id="8"/>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4"/>
              <a:stretch>
                <a:fillRect l="-25" t="0" r="-25" b="0"/>
              </a:stretch>
            </a:blipFill>
          </p:spPr>
        </p:sp>
      </p:grpSp>
      <p:sp>
        <p:nvSpPr>
          <p:cNvPr name="Freeform 9" id="9"/>
          <p:cNvSpPr/>
          <p:nvPr/>
        </p:nvSpPr>
        <p:spPr>
          <a:xfrm flipH="false" flipV="false" rot="0">
            <a:off x="1360072" y="7913174"/>
            <a:ext cx="15899228" cy="1052226"/>
          </a:xfrm>
          <a:custGeom>
            <a:avLst/>
            <a:gdLst/>
            <a:ahLst/>
            <a:cxnLst/>
            <a:rect r="r" b="b" t="t" l="l"/>
            <a:pathLst>
              <a:path h="1052226" w="15899228">
                <a:moveTo>
                  <a:pt x="0" y="0"/>
                </a:moveTo>
                <a:lnTo>
                  <a:pt x="15899228" y="0"/>
                </a:lnTo>
                <a:lnTo>
                  <a:pt x="15899228" y="1052225"/>
                </a:lnTo>
                <a:lnTo>
                  <a:pt x="0" y="1052225"/>
                </a:lnTo>
                <a:lnTo>
                  <a:pt x="0" y="0"/>
                </a:lnTo>
                <a:close/>
              </a:path>
            </a:pathLst>
          </a:custGeom>
          <a:blipFill>
            <a:blip r:embed="rId5"/>
            <a:stretch>
              <a:fillRect l="0" t="0" r="0" b="0"/>
            </a:stretch>
          </a:blipFill>
          <a:ln w="9525" cap="sq">
            <a:solidFill>
              <a:srgbClr val="000000"/>
            </a:solidFill>
            <a:prstDash val="solid"/>
            <a:miter/>
          </a:ln>
        </p:spPr>
      </p:sp>
      <p:grpSp>
        <p:nvGrpSpPr>
          <p:cNvPr name="Group 10" id="10"/>
          <p:cNvGrpSpPr/>
          <p:nvPr/>
        </p:nvGrpSpPr>
        <p:grpSpPr>
          <a:xfrm rot="0">
            <a:off x="-4681408" y="-1058156"/>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2" id="12"/>
          <p:cNvGrpSpPr/>
          <p:nvPr/>
        </p:nvGrpSpPr>
        <p:grpSpPr>
          <a:xfrm rot="0">
            <a:off x="14846914" y="-2912555"/>
            <a:ext cx="5246370" cy="524637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TextBox 14" id="14"/>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5" id="15"/>
          <p:cNvSpPr txBox="true"/>
          <p:nvPr/>
        </p:nvSpPr>
        <p:spPr>
          <a:xfrm rot="0">
            <a:off x="564962" y="1649285"/>
            <a:ext cx="9575166" cy="684530"/>
          </a:xfrm>
          <a:prstGeom prst="rect">
            <a:avLst/>
          </a:prstGeom>
        </p:spPr>
        <p:txBody>
          <a:bodyPr anchor="t" rtlCol="false" tIns="0" lIns="0" bIns="0" rIns="0">
            <a:spAutoFit/>
          </a:bodyPr>
          <a:lstStyle/>
          <a:p>
            <a:pPr algn="l" marL="820421" indent="-410210" lvl="1">
              <a:lnSpc>
                <a:spcPts val="5320"/>
              </a:lnSpc>
              <a:spcBef>
                <a:spcPct val="0"/>
              </a:spcBef>
              <a:buAutoNum type="arabicPeriod" startAt="1"/>
            </a:pPr>
            <a:r>
              <a:rPr lang="en-US" sz="3800">
                <a:solidFill>
                  <a:srgbClr val="000000"/>
                </a:solidFill>
                <a:latin typeface="Poppins"/>
              </a:rPr>
              <a:t>Kiểm tra có tồn tại dữ liệu null: </a:t>
            </a:r>
          </a:p>
        </p:txBody>
      </p:sp>
      <p:sp>
        <p:nvSpPr>
          <p:cNvPr name="TextBox 16" id="16"/>
          <p:cNvSpPr txBox="true"/>
          <p:nvPr/>
        </p:nvSpPr>
        <p:spPr>
          <a:xfrm rot="0">
            <a:off x="1314114" y="6913684"/>
            <a:ext cx="5511761" cy="6184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343432"/>
                </a:solidFill>
                <a:latin typeface="Poppins"/>
              </a:rPr>
              <a:t>Output của hàm kiểm tra: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2461116" y="7873794"/>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886298" y="-348278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4846914" y="-2912555"/>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12" id="12"/>
          <p:cNvSpPr/>
          <p:nvPr/>
        </p:nvSpPr>
        <p:spPr>
          <a:xfrm flipH="false" flipV="false" rot="0">
            <a:off x="1360072" y="2333815"/>
            <a:ext cx="13486843" cy="2715117"/>
          </a:xfrm>
          <a:custGeom>
            <a:avLst/>
            <a:gdLst/>
            <a:ahLst/>
            <a:cxnLst/>
            <a:rect r="r" b="b" t="t" l="l"/>
            <a:pathLst>
              <a:path h="2715117" w="13486843">
                <a:moveTo>
                  <a:pt x="0" y="0"/>
                </a:moveTo>
                <a:lnTo>
                  <a:pt x="13486842" y="0"/>
                </a:lnTo>
                <a:lnTo>
                  <a:pt x="13486842" y="2715117"/>
                </a:lnTo>
                <a:lnTo>
                  <a:pt x="0" y="2715117"/>
                </a:lnTo>
                <a:lnTo>
                  <a:pt x="0" y="0"/>
                </a:lnTo>
                <a:close/>
              </a:path>
            </a:pathLst>
          </a:custGeom>
          <a:blipFill>
            <a:blip r:embed="rId4"/>
            <a:stretch>
              <a:fillRect l="-2517" t="0" r="-2517" b="0"/>
            </a:stretch>
          </a:blipFill>
          <a:ln w="9525" cap="sq">
            <a:solidFill>
              <a:srgbClr val="000000"/>
            </a:solidFill>
            <a:prstDash val="lgDash"/>
            <a:miter/>
          </a:ln>
        </p:spPr>
      </p:sp>
      <p:sp>
        <p:nvSpPr>
          <p:cNvPr name="Freeform 13" id="13"/>
          <p:cNvSpPr/>
          <p:nvPr/>
        </p:nvSpPr>
        <p:spPr>
          <a:xfrm flipH="false" flipV="false" rot="0">
            <a:off x="1360072" y="6200822"/>
            <a:ext cx="12647245" cy="2843033"/>
          </a:xfrm>
          <a:custGeom>
            <a:avLst/>
            <a:gdLst/>
            <a:ahLst/>
            <a:cxnLst/>
            <a:rect r="r" b="b" t="t" l="l"/>
            <a:pathLst>
              <a:path h="2843033" w="12647245">
                <a:moveTo>
                  <a:pt x="0" y="0"/>
                </a:moveTo>
                <a:lnTo>
                  <a:pt x="12647245" y="0"/>
                </a:lnTo>
                <a:lnTo>
                  <a:pt x="12647245" y="2843033"/>
                </a:lnTo>
                <a:lnTo>
                  <a:pt x="0" y="2843033"/>
                </a:lnTo>
                <a:lnTo>
                  <a:pt x="0" y="0"/>
                </a:lnTo>
                <a:close/>
              </a:path>
            </a:pathLst>
          </a:custGeom>
          <a:blipFill>
            <a:blip r:embed="rId5"/>
            <a:stretch>
              <a:fillRect l="0" t="0" r="0" b="0"/>
            </a:stretch>
          </a:blipFill>
          <a:ln w="9525" cap="sq">
            <a:solidFill>
              <a:srgbClr val="000000"/>
            </a:solidFill>
            <a:prstDash val="lgDash"/>
            <a:miter/>
          </a:ln>
        </p:spPr>
      </p:sp>
      <p:sp>
        <p:nvSpPr>
          <p:cNvPr name="TextBox 14" id="14"/>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5" id="15"/>
          <p:cNvSpPr txBox="true"/>
          <p:nvPr/>
        </p:nvSpPr>
        <p:spPr>
          <a:xfrm rot="0">
            <a:off x="1360072" y="1483341"/>
            <a:ext cx="9575166" cy="6845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Poppins"/>
              </a:rPr>
              <a:t>2. Xóa các cột dữ liệu dư thừa: </a:t>
            </a:r>
          </a:p>
        </p:txBody>
      </p:sp>
      <p:sp>
        <p:nvSpPr>
          <p:cNvPr name="TextBox 16" id="16"/>
          <p:cNvSpPr txBox="true"/>
          <p:nvPr/>
        </p:nvSpPr>
        <p:spPr>
          <a:xfrm rot="0">
            <a:off x="1360072" y="5163232"/>
            <a:ext cx="5511761" cy="6184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Poppins"/>
              </a:rPr>
              <a:t>Output của hàm kiểm tra: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2461116" y="7873794"/>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886298" y="-348278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4846914" y="-2912555"/>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12" id="12"/>
          <p:cNvSpPr/>
          <p:nvPr/>
        </p:nvSpPr>
        <p:spPr>
          <a:xfrm flipH="false" flipV="false" rot="0">
            <a:off x="3499899" y="2414493"/>
            <a:ext cx="11857212" cy="4793087"/>
          </a:xfrm>
          <a:custGeom>
            <a:avLst/>
            <a:gdLst/>
            <a:ahLst/>
            <a:cxnLst/>
            <a:rect r="r" b="b" t="t" l="l"/>
            <a:pathLst>
              <a:path h="4793087" w="11857212">
                <a:moveTo>
                  <a:pt x="0" y="0"/>
                </a:moveTo>
                <a:lnTo>
                  <a:pt x="11857212" y="0"/>
                </a:lnTo>
                <a:lnTo>
                  <a:pt x="11857212" y="4793087"/>
                </a:lnTo>
                <a:lnTo>
                  <a:pt x="0" y="4793087"/>
                </a:lnTo>
                <a:lnTo>
                  <a:pt x="0" y="0"/>
                </a:lnTo>
                <a:close/>
              </a:path>
            </a:pathLst>
          </a:custGeom>
          <a:blipFill>
            <a:blip r:embed="rId4"/>
            <a:stretch>
              <a:fillRect l="0" t="0" r="0" b="0"/>
            </a:stretch>
          </a:blipFill>
          <a:ln w="9525" cap="sq">
            <a:solidFill>
              <a:srgbClr val="000000"/>
            </a:solidFill>
            <a:prstDash val="lgDash"/>
            <a:miter/>
          </a:ln>
        </p:spPr>
      </p:sp>
      <p:sp>
        <p:nvSpPr>
          <p:cNvPr name="Freeform 13" id="13"/>
          <p:cNvSpPr/>
          <p:nvPr/>
        </p:nvSpPr>
        <p:spPr>
          <a:xfrm flipH="false" flipV="false" rot="0">
            <a:off x="3499899" y="7873794"/>
            <a:ext cx="13307281" cy="1584717"/>
          </a:xfrm>
          <a:custGeom>
            <a:avLst/>
            <a:gdLst/>
            <a:ahLst/>
            <a:cxnLst/>
            <a:rect r="r" b="b" t="t" l="l"/>
            <a:pathLst>
              <a:path h="1584717" w="13307281">
                <a:moveTo>
                  <a:pt x="0" y="0"/>
                </a:moveTo>
                <a:lnTo>
                  <a:pt x="13307281" y="0"/>
                </a:lnTo>
                <a:lnTo>
                  <a:pt x="13307281" y="1584717"/>
                </a:lnTo>
                <a:lnTo>
                  <a:pt x="0" y="1584717"/>
                </a:lnTo>
                <a:lnTo>
                  <a:pt x="0" y="0"/>
                </a:lnTo>
                <a:close/>
              </a:path>
            </a:pathLst>
          </a:custGeom>
          <a:blipFill>
            <a:blip r:embed="rId5"/>
            <a:stretch>
              <a:fillRect l="0" t="0" r="0" b="0"/>
            </a:stretch>
          </a:blipFill>
          <a:ln w="9525" cap="sq">
            <a:solidFill>
              <a:srgbClr val="000000"/>
            </a:solidFill>
            <a:prstDash val="lgDash"/>
            <a:miter/>
          </a:ln>
        </p:spPr>
      </p:sp>
      <p:sp>
        <p:nvSpPr>
          <p:cNvPr name="TextBox 14" id="14"/>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5" id="15"/>
          <p:cNvSpPr txBox="true"/>
          <p:nvPr/>
        </p:nvSpPr>
        <p:spPr>
          <a:xfrm rot="0">
            <a:off x="1539633" y="1521441"/>
            <a:ext cx="13089620" cy="6845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Poppins"/>
              </a:rPr>
              <a:t>3. Thực hiện tách cột thời gian để lấy thông tin giờ: </a:t>
            </a:r>
          </a:p>
        </p:txBody>
      </p:sp>
      <p:sp>
        <p:nvSpPr>
          <p:cNvPr name="TextBox 16" id="16"/>
          <p:cNvSpPr txBox="true"/>
          <p:nvPr/>
        </p:nvSpPr>
        <p:spPr>
          <a:xfrm rot="0">
            <a:off x="1539633" y="7202533"/>
            <a:ext cx="9995462" cy="5099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000000"/>
                </a:solidFill>
                <a:latin typeface="Poppins"/>
              </a:rPr>
              <a:t>Lấy dữ liệu từ cột status_published tạo thành một mảng:</a:t>
            </a:r>
          </a:p>
        </p:txBody>
      </p:sp>
      <p:sp>
        <p:nvSpPr>
          <p:cNvPr name="TextBox 17" id="17"/>
          <p:cNvSpPr txBox="true"/>
          <p:nvPr/>
        </p:nvSpPr>
        <p:spPr>
          <a:xfrm rot="0">
            <a:off x="477521" y="3099847"/>
            <a:ext cx="2665773" cy="10052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000000"/>
                </a:solidFill>
                <a:latin typeface="Poppins"/>
              </a:rPr>
              <a:t>Tạo hàm thêm mới cột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a:grpSpLocks noChangeAspect="true"/>
          </p:cNvGrpSpPr>
          <p:nvPr/>
        </p:nvGrpSpPr>
        <p:grpSpPr>
          <a:xfrm rot="0">
            <a:off x="-2461116" y="7873794"/>
            <a:ext cx="5310093" cy="5246370"/>
            <a:chOff x="0" y="0"/>
            <a:chExt cx="4572000" cy="4517135"/>
          </a:xfrm>
        </p:grpSpPr>
        <p:sp>
          <p:nvSpPr>
            <p:cNvPr name="Freeform 6" id="6"/>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solidFill>
              <a:srgbClr val="004AAD"/>
            </a:solidFill>
            <a:ln w="12700">
              <a:solidFill>
                <a:srgbClr val="000000"/>
              </a:solidFill>
            </a:ln>
          </p:spPr>
        </p:sp>
        <p:sp>
          <p:nvSpPr>
            <p:cNvPr name="Freeform 7" id="7"/>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3"/>
              <a:stretch>
                <a:fillRect l="-25" t="0" r="-25" b="0"/>
              </a:stretch>
            </a:blipFill>
          </p:spPr>
        </p:sp>
      </p:grpSp>
      <p:grpSp>
        <p:nvGrpSpPr>
          <p:cNvPr name="Group 8" id="8"/>
          <p:cNvGrpSpPr/>
          <p:nvPr/>
        </p:nvGrpSpPr>
        <p:grpSpPr>
          <a:xfrm rot="0">
            <a:off x="-3886298" y="-3482785"/>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10" id="10"/>
          <p:cNvGrpSpPr/>
          <p:nvPr/>
        </p:nvGrpSpPr>
        <p:grpSpPr>
          <a:xfrm rot="0">
            <a:off x="14846914" y="-2912555"/>
            <a:ext cx="5246370" cy="52463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12" id="12"/>
          <p:cNvSpPr/>
          <p:nvPr/>
        </p:nvSpPr>
        <p:spPr>
          <a:xfrm flipH="false" flipV="false" rot="0">
            <a:off x="336240" y="2463146"/>
            <a:ext cx="8594687" cy="4472828"/>
          </a:xfrm>
          <a:custGeom>
            <a:avLst/>
            <a:gdLst/>
            <a:ahLst/>
            <a:cxnLst/>
            <a:rect r="r" b="b" t="t" l="l"/>
            <a:pathLst>
              <a:path h="4472828" w="8594687">
                <a:moveTo>
                  <a:pt x="0" y="0"/>
                </a:moveTo>
                <a:lnTo>
                  <a:pt x="8594688" y="0"/>
                </a:lnTo>
                <a:lnTo>
                  <a:pt x="8594688" y="4472828"/>
                </a:lnTo>
                <a:lnTo>
                  <a:pt x="0" y="4472828"/>
                </a:lnTo>
                <a:lnTo>
                  <a:pt x="0" y="0"/>
                </a:lnTo>
                <a:close/>
              </a:path>
            </a:pathLst>
          </a:custGeom>
          <a:blipFill>
            <a:blip r:embed="rId4"/>
            <a:stretch>
              <a:fillRect l="0" t="-297" r="0" b="-297"/>
            </a:stretch>
          </a:blipFill>
          <a:ln w="9525" cap="sq">
            <a:solidFill>
              <a:srgbClr val="000000"/>
            </a:solidFill>
            <a:prstDash val="lgDash"/>
            <a:miter/>
          </a:ln>
        </p:spPr>
      </p:sp>
      <p:sp>
        <p:nvSpPr>
          <p:cNvPr name="Freeform 13" id="13"/>
          <p:cNvSpPr/>
          <p:nvPr/>
        </p:nvSpPr>
        <p:spPr>
          <a:xfrm flipH="false" flipV="false" rot="0">
            <a:off x="549313" y="8342289"/>
            <a:ext cx="10768818" cy="855467"/>
          </a:xfrm>
          <a:custGeom>
            <a:avLst/>
            <a:gdLst/>
            <a:ahLst/>
            <a:cxnLst/>
            <a:rect r="r" b="b" t="t" l="l"/>
            <a:pathLst>
              <a:path h="855467" w="10768818">
                <a:moveTo>
                  <a:pt x="0" y="0"/>
                </a:moveTo>
                <a:lnTo>
                  <a:pt x="10768818" y="0"/>
                </a:lnTo>
                <a:lnTo>
                  <a:pt x="10768818" y="855467"/>
                </a:lnTo>
                <a:lnTo>
                  <a:pt x="0" y="855467"/>
                </a:lnTo>
                <a:lnTo>
                  <a:pt x="0" y="0"/>
                </a:lnTo>
                <a:close/>
              </a:path>
            </a:pathLst>
          </a:custGeom>
          <a:blipFill>
            <a:blip r:embed="rId5"/>
            <a:stretch>
              <a:fillRect l="0" t="0" r="0" b="0"/>
            </a:stretch>
          </a:blipFill>
        </p:spPr>
      </p:sp>
      <p:sp>
        <p:nvSpPr>
          <p:cNvPr name="Freeform 14" id="14"/>
          <p:cNvSpPr/>
          <p:nvPr/>
        </p:nvSpPr>
        <p:spPr>
          <a:xfrm flipH="false" flipV="false" rot="0">
            <a:off x="9331682" y="2463146"/>
            <a:ext cx="8746664" cy="3909854"/>
          </a:xfrm>
          <a:custGeom>
            <a:avLst/>
            <a:gdLst/>
            <a:ahLst/>
            <a:cxnLst/>
            <a:rect r="r" b="b" t="t" l="l"/>
            <a:pathLst>
              <a:path h="3909854" w="8746664">
                <a:moveTo>
                  <a:pt x="0" y="0"/>
                </a:moveTo>
                <a:lnTo>
                  <a:pt x="8746664" y="0"/>
                </a:lnTo>
                <a:lnTo>
                  <a:pt x="8746664" y="3909854"/>
                </a:lnTo>
                <a:lnTo>
                  <a:pt x="0" y="3909854"/>
                </a:lnTo>
                <a:lnTo>
                  <a:pt x="0" y="0"/>
                </a:lnTo>
                <a:close/>
              </a:path>
            </a:pathLst>
          </a:custGeom>
          <a:blipFill>
            <a:blip r:embed="rId6"/>
            <a:stretch>
              <a:fillRect l="0" t="0" r="0" b="0"/>
            </a:stretch>
          </a:blipFill>
          <a:ln w="9525" cap="sq">
            <a:solidFill>
              <a:srgbClr val="000000"/>
            </a:solidFill>
            <a:prstDash val="lgDash"/>
            <a:miter/>
          </a:ln>
        </p:spPr>
      </p:sp>
      <p:grpSp>
        <p:nvGrpSpPr>
          <p:cNvPr name="Group 15" id="15"/>
          <p:cNvGrpSpPr/>
          <p:nvPr/>
        </p:nvGrpSpPr>
        <p:grpSpPr>
          <a:xfrm rot="0">
            <a:off x="9112870" y="2237411"/>
            <a:ext cx="54942" cy="6052449"/>
            <a:chOff x="0" y="0"/>
            <a:chExt cx="7378" cy="812800"/>
          </a:xfrm>
        </p:grpSpPr>
        <p:sp>
          <p:nvSpPr>
            <p:cNvPr name="Freeform 16" id="16"/>
            <p:cNvSpPr/>
            <p:nvPr/>
          </p:nvSpPr>
          <p:spPr>
            <a:xfrm flipH="false" flipV="false" rot="0">
              <a:off x="0" y="0"/>
              <a:ext cx="7378" cy="812800"/>
            </a:xfrm>
            <a:custGeom>
              <a:avLst/>
              <a:gdLst/>
              <a:ahLst/>
              <a:cxnLst/>
              <a:rect r="r" b="b" t="t" l="l"/>
              <a:pathLst>
                <a:path h="812800" w="7378">
                  <a:moveTo>
                    <a:pt x="0" y="0"/>
                  </a:moveTo>
                  <a:lnTo>
                    <a:pt x="7378" y="0"/>
                  </a:lnTo>
                  <a:lnTo>
                    <a:pt x="7378" y="812800"/>
                  </a:lnTo>
                  <a:lnTo>
                    <a:pt x="0" y="812800"/>
                  </a:lnTo>
                  <a:close/>
                </a:path>
              </a:pathLst>
            </a:custGeom>
            <a:solidFill>
              <a:srgbClr val="000000"/>
            </a:solidFill>
            <a:ln w="12700">
              <a:solidFill>
                <a:srgbClr val="000000"/>
              </a:solidFill>
            </a:ln>
          </p:spPr>
        </p:sp>
      </p:grpSp>
      <p:pic>
        <p:nvPicPr>
          <p:cNvPr name="Picture 17" id="17"/>
          <p:cNvPicPr>
            <a:picLocks noChangeAspect="true"/>
          </p:cNvPicPr>
          <p:nvPr/>
        </p:nvPicPr>
        <p:blipFill>
          <a:blip r:embed="rId7"/>
          <a:srcRect l="0" t="0" r="0" b="0"/>
          <a:stretch>
            <a:fillRect/>
          </a:stretch>
        </p:blipFill>
        <p:spPr>
          <a:xfrm flipH="false" flipV="false" rot="5400000">
            <a:off x="3807832" y="7249190"/>
            <a:ext cx="1138968" cy="512536"/>
          </a:xfrm>
          <a:prstGeom prst="rect">
            <a:avLst/>
          </a:prstGeom>
        </p:spPr>
      </p:pic>
      <p:sp>
        <p:nvSpPr>
          <p:cNvPr name="TextBox 18" id="18"/>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9" id="19"/>
          <p:cNvSpPr txBox="true"/>
          <p:nvPr/>
        </p:nvSpPr>
        <p:spPr>
          <a:xfrm rot="0">
            <a:off x="1539633" y="1521441"/>
            <a:ext cx="13089620" cy="6845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Poppins"/>
              </a:rPr>
              <a:t>3. Thực hiện tách cột thời gian để lấy thông tin giờ: </a:t>
            </a:r>
          </a:p>
        </p:txBody>
      </p:sp>
      <p:sp>
        <p:nvSpPr>
          <p:cNvPr name="TextBox 20" id="20"/>
          <p:cNvSpPr txBox="true"/>
          <p:nvPr/>
        </p:nvSpPr>
        <p:spPr>
          <a:xfrm rot="0">
            <a:off x="578052" y="7779954"/>
            <a:ext cx="5355670" cy="5099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3131"/>
                </a:solidFill>
                <a:latin typeface="Poppins"/>
              </a:rPr>
              <a:t>Loại bỏ cột không cần sử dụng</a:t>
            </a:r>
          </a:p>
        </p:txBody>
      </p:sp>
      <p:pic>
        <p:nvPicPr>
          <p:cNvPr name="Picture 21" id="21"/>
          <p:cNvPicPr>
            <a:picLocks noChangeAspect="true"/>
          </p:cNvPicPr>
          <p:nvPr/>
        </p:nvPicPr>
        <p:blipFill>
          <a:blip r:embed="rId7"/>
          <a:srcRect l="0" t="0" r="0" b="0"/>
          <a:stretch>
            <a:fillRect/>
          </a:stretch>
        </p:blipFill>
        <p:spPr>
          <a:xfrm flipH="false" flipV="false" rot="-2633268">
            <a:off x="9790030" y="7506536"/>
            <a:ext cx="1138968" cy="512536"/>
          </a:xfrm>
          <a:prstGeom prst="rect">
            <a:avLst/>
          </a:prstGeom>
        </p:spPr>
      </p:pic>
      <p:sp>
        <p:nvSpPr>
          <p:cNvPr name="TextBox 22" id="22"/>
          <p:cNvSpPr txBox="true"/>
          <p:nvPr/>
        </p:nvSpPr>
        <p:spPr>
          <a:xfrm rot="0">
            <a:off x="14499481" y="6464693"/>
            <a:ext cx="3540907" cy="19958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DFBFB"/>
                </a:solidFill>
                <a:latin typeface="Poppins"/>
              </a:rPr>
              <a:t>Thêm cột time sau đó thực hiện tách giá trị giờ trong time ra</a:t>
            </a:r>
          </a:p>
        </p:txBody>
      </p:sp>
      <p:sp>
        <p:nvSpPr>
          <p:cNvPr name="TextBox 23" id="23"/>
          <p:cNvSpPr txBox="true"/>
          <p:nvPr/>
        </p:nvSpPr>
        <p:spPr>
          <a:xfrm rot="0">
            <a:off x="6398680" y="3729218"/>
            <a:ext cx="241459" cy="580390"/>
          </a:xfrm>
          <a:prstGeom prst="rect">
            <a:avLst/>
          </a:prstGeom>
        </p:spPr>
        <p:txBody>
          <a:bodyPr anchor="t" rtlCol="false" tIns="0" lIns="0" bIns="0" rIns="0">
            <a:spAutoFit/>
          </a:bodyPr>
          <a:lstStyle/>
          <a:p>
            <a:pPr algn="ctr">
              <a:lnSpc>
                <a:spcPts val="4759"/>
              </a:lnSpc>
            </a:pPr>
            <a:r>
              <a:rPr lang="en-US" sz="3399">
                <a:solidFill>
                  <a:srgbClr val="FF3131"/>
                </a:solidFill>
                <a:latin typeface="Noto Serif Display"/>
              </a:rPr>
              <a:t>1</a:t>
            </a:r>
          </a:p>
        </p:txBody>
      </p:sp>
      <p:sp>
        <p:nvSpPr>
          <p:cNvPr name="TextBox 24" id="24"/>
          <p:cNvSpPr txBox="true"/>
          <p:nvPr/>
        </p:nvSpPr>
        <p:spPr>
          <a:xfrm rot="0">
            <a:off x="6614362" y="7439271"/>
            <a:ext cx="241459" cy="580390"/>
          </a:xfrm>
          <a:prstGeom prst="rect">
            <a:avLst/>
          </a:prstGeom>
        </p:spPr>
        <p:txBody>
          <a:bodyPr anchor="t" rtlCol="false" tIns="0" lIns="0" bIns="0" rIns="0">
            <a:spAutoFit/>
          </a:bodyPr>
          <a:lstStyle/>
          <a:p>
            <a:pPr algn="ctr">
              <a:lnSpc>
                <a:spcPts val="4759"/>
              </a:lnSpc>
            </a:pPr>
            <a:r>
              <a:rPr lang="en-US" sz="3399">
                <a:solidFill>
                  <a:srgbClr val="FF3131"/>
                </a:solidFill>
                <a:latin typeface="Noto Serif Display"/>
              </a:rPr>
              <a:t>2</a:t>
            </a:r>
          </a:p>
        </p:txBody>
      </p:sp>
      <p:sp>
        <p:nvSpPr>
          <p:cNvPr name="TextBox 25" id="25"/>
          <p:cNvSpPr txBox="true"/>
          <p:nvPr/>
        </p:nvSpPr>
        <p:spPr>
          <a:xfrm rot="0">
            <a:off x="15500119" y="4632885"/>
            <a:ext cx="241459" cy="580390"/>
          </a:xfrm>
          <a:prstGeom prst="rect">
            <a:avLst/>
          </a:prstGeom>
        </p:spPr>
        <p:txBody>
          <a:bodyPr anchor="t" rtlCol="false" tIns="0" lIns="0" bIns="0" rIns="0">
            <a:spAutoFit/>
          </a:bodyPr>
          <a:lstStyle/>
          <a:p>
            <a:pPr algn="ctr">
              <a:lnSpc>
                <a:spcPts val="4759"/>
              </a:lnSpc>
            </a:pPr>
            <a:r>
              <a:rPr lang="en-US" sz="3399">
                <a:solidFill>
                  <a:srgbClr val="FF3131"/>
                </a:solidFill>
                <a:latin typeface="Noto Serif Display"/>
              </a:rPr>
              <a:t>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p:nvPr/>
        </p:nvGrpSpPr>
        <p:grpSpPr>
          <a:xfrm rot="0">
            <a:off x="-3886298" y="-3482785"/>
            <a:ext cx="5246370" cy="5246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7" id="7"/>
          <p:cNvGrpSpPr/>
          <p:nvPr/>
        </p:nvGrpSpPr>
        <p:grpSpPr>
          <a:xfrm rot="0">
            <a:off x="14846914" y="-2912555"/>
            <a:ext cx="5246370" cy="5246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9" id="9"/>
          <p:cNvSpPr/>
          <p:nvPr/>
        </p:nvSpPr>
        <p:spPr>
          <a:xfrm flipH="false" flipV="false" rot="0">
            <a:off x="2063211" y="2463146"/>
            <a:ext cx="6376707" cy="1085081"/>
          </a:xfrm>
          <a:custGeom>
            <a:avLst/>
            <a:gdLst/>
            <a:ahLst/>
            <a:cxnLst/>
            <a:rect r="r" b="b" t="t" l="l"/>
            <a:pathLst>
              <a:path h="1085081" w="6376707">
                <a:moveTo>
                  <a:pt x="0" y="0"/>
                </a:moveTo>
                <a:lnTo>
                  <a:pt x="6376707" y="0"/>
                </a:lnTo>
                <a:lnTo>
                  <a:pt x="6376707" y="1085081"/>
                </a:lnTo>
                <a:lnTo>
                  <a:pt x="0" y="1085081"/>
                </a:lnTo>
                <a:lnTo>
                  <a:pt x="0" y="0"/>
                </a:lnTo>
                <a:close/>
              </a:path>
            </a:pathLst>
          </a:custGeom>
          <a:blipFill>
            <a:blip r:embed="rId3"/>
            <a:stretch>
              <a:fillRect l="0" t="0" r="0" b="0"/>
            </a:stretch>
          </a:blipFill>
        </p:spPr>
      </p:sp>
      <p:sp>
        <p:nvSpPr>
          <p:cNvPr name="Freeform 10" id="10"/>
          <p:cNvSpPr/>
          <p:nvPr/>
        </p:nvSpPr>
        <p:spPr>
          <a:xfrm flipH="false" flipV="false" rot="0">
            <a:off x="2063211" y="3548227"/>
            <a:ext cx="11013734" cy="1454060"/>
          </a:xfrm>
          <a:custGeom>
            <a:avLst/>
            <a:gdLst/>
            <a:ahLst/>
            <a:cxnLst/>
            <a:rect r="r" b="b" t="t" l="l"/>
            <a:pathLst>
              <a:path h="1454060" w="11013734">
                <a:moveTo>
                  <a:pt x="0" y="0"/>
                </a:moveTo>
                <a:lnTo>
                  <a:pt x="11013734" y="0"/>
                </a:lnTo>
                <a:lnTo>
                  <a:pt x="11013734" y="1454061"/>
                </a:lnTo>
                <a:lnTo>
                  <a:pt x="0" y="1454061"/>
                </a:lnTo>
                <a:lnTo>
                  <a:pt x="0" y="0"/>
                </a:lnTo>
                <a:close/>
              </a:path>
            </a:pathLst>
          </a:custGeom>
          <a:blipFill>
            <a:blip r:embed="rId4"/>
            <a:stretch>
              <a:fillRect l="0" t="0" r="0" b="0"/>
            </a:stretch>
          </a:blipFill>
        </p:spPr>
      </p:sp>
      <p:sp>
        <p:nvSpPr>
          <p:cNvPr name="Freeform 11" id="11"/>
          <p:cNvSpPr/>
          <p:nvPr/>
        </p:nvSpPr>
        <p:spPr>
          <a:xfrm flipH="false" flipV="false" rot="0">
            <a:off x="2063211" y="5143500"/>
            <a:ext cx="12169204" cy="1363038"/>
          </a:xfrm>
          <a:custGeom>
            <a:avLst/>
            <a:gdLst/>
            <a:ahLst/>
            <a:cxnLst/>
            <a:rect r="r" b="b" t="t" l="l"/>
            <a:pathLst>
              <a:path h="1363038" w="12169204">
                <a:moveTo>
                  <a:pt x="0" y="0"/>
                </a:moveTo>
                <a:lnTo>
                  <a:pt x="12169204" y="0"/>
                </a:lnTo>
                <a:lnTo>
                  <a:pt x="12169204" y="1363038"/>
                </a:lnTo>
                <a:lnTo>
                  <a:pt x="0" y="1363038"/>
                </a:lnTo>
                <a:lnTo>
                  <a:pt x="0" y="0"/>
                </a:lnTo>
                <a:close/>
              </a:path>
            </a:pathLst>
          </a:custGeom>
          <a:blipFill>
            <a:blip r:embed="rId5"/>
            <a:stretch>
              <a:fillRect l="0" t="0" r="0" b="0"/>
            </a:stretch>
          </a:blipFill>
        </p:spPr>
      </p:sp>
      <p:sp>
        <p:nvSpPr>
          <p:cNvPr name="Freeform 12" id="12"/>
          <p:cNvSpPr/>
          <p:nvPr/>
        </p:nvSpPr>
        <p:spPr>
          <a:xfrm flipH="false" flipV="false" rot="0">
            <a:off x="2063211" y="6649413"/>
            <a:ext cx="4321616" cy="3028906"/>
          </a:xfrm>
          <a:custGeom>
            <a:avLst/>
            <a:gdLst/>
            <a:ahLst/>
            <a:cxnLst/>
            <a:rect r="r" b="b" t="t" l="l"/>
            <a:pathLst>
              <a:path h="3028906" w="4321616">
                <a:moveTo>
                  <a:pt x="0" y="0"/>
                </a:moveTo>
                <a:lnTo>
                  <a:pt x="4321616" y="0"/>
                </a:lnTo>
                <a:lnTo>
                  <a:pt x="4321616" y="3028906"/>
                </a:lnTo>
                <a:lnTo>
                  <a:pt x="0" y="3028906"/>
                </a:lnTo>
                <a:lnTo>
                  <a:pt x="0" y="0"/>
                </a:lnTo>
                <a:close/>
              </a:path>
            </a:pathLst>
          </a:custGeom>
          <a:blipFill>
            <a:blip r:embed="rId6"/>
            <a:stretch>
              <a:fillRect l="0" t="0" r="0" b="0"/>
            </a:stretch>
          </a:blipFill>
        </p:spPr>
      </p:sp>
      <p:sp>
        <p:nvSpPr>
          <p:cNvPr name="TextBox 13" id="13"/>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4" id="14"/>
          <p:cNvSpPr txBox="true"/>
          <p:nvPr/>
        </p:nvSpPr>
        <p:spPr>
          <a:xfrm rot="0">
            <a:off x="1539633" y="1521441"/>
            <a:ext cx="13089620" cy="6845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Poppins"/>
              </a:rPr>
              <a:t>3. Thực hiện tách cột thời gian để lấy thông tin giờ: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3132916">
            <a:off x="12576831" y="3078026"/>
            <a:ext cx="5246370" cy="12360547"/>
            <a:chOff x="0" y="0"/>
            <a:chExt cx="812800" cy="1914972"/>
          </a:xfrm>
        </p:grpSpPr>
        <p:sp>
          <p:nvSpPr>
            <p:cNvPr name="Freeform 4" id="4"/>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5" id="5"/>
          <p:cNvGrpSpPr/>
          <p:nvPr/>
        </p:nvGrpSpPr>
        <p:grpSpPr>
          <a:xfrm rot="0">
            <a:off x="-3886298" y="-3482785"/>
            <a:ext cx="5246370" cy="5246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grpSp>
        <p:nvGrpSpPr>
          <p:cNvPr name="Group 7" id="7"/>
          <p:cNvGrpSpPr/>
          <p:nvPr/>
        </p:nvGrpSpPr>
        <p:grpSpPr>
          <a:xfrm rot="0">
            <a:off x="14846914" y="-2912555"/>
            <a:ext cx="5246370" cy="5246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w="12700">
              <a:solidFill>
                <a:srgbClr val="000000"/>
              </a:solidFill>
            </a:ln>
          </p:spPr>
        </p:sp>
      </p:grpSp>
      <p:sp>
        <p:nvSpPr>
          <p:cNvPr name="Freeform 9" id="9"/>
          <p:cNvSpPr/>
          <p:nvPr/>
        </p:nvSpPr>
        <p:spPr>
          <a:xfrm flipH="false" flipV="false" rot="0">
            <a:off x="239892" y="3151807"/>
            <a:ext cx="12096897" cy="5836808"/>
          </a:xfrm>
          <a:custGeom>
            <a:avLst/>
            <a:gdLst/>
            <a:ahLst/>
            <a:cxnLst/>
            <a:rect r="r" b="b" t="t" l="l"/>
            <a:pathLst>
              <a:path h="5836808" w="12096897">
                <a:moveTo>
                  <a:pt x="0" y="0"/>
                </a:moveTo>
                <a:lnTo>
                  <a:pt x="12096897" y="0"/>
                </a:lnTo>
                <a:lnTo>
                  <a:pt x="12096897" y="5836808"/>
                </a:lnTo>
                <a:lnTo>
                  <a:pt x="0" y="5836808"/>
                </a:lnTo>
                <a:lnTo>
                  <a:pt x="0" y="0"/>
                </a:lnTo>
                <a:close/>
              </a:path>
            </a:pathLst>
          </a:custGeom>
          <a:blipFill>
            <a:blip r:embed="rId3"/>
            <a:stretch>
              <a:fillRect l="0" t="0" r="0" b="0"/>
            </a:stretch>
          </a:blipFill>
          <a:ln w="9525" cap="sq">
            <a:solidFill>
              <a:srgbClr val="000000"/>
            </a:solidFill>
            <a:prstDash val="lgDash"/>
            <a:miter/>
          </a:ln>
        </p:spPr>
      </p:sp>
      <p:sp>
        <p:nvSpPr>
          <p:cNvPr name="Freeform 10" id="10"/>
          <p:cNvSpPr/>
          <p:nvPr/>
        </p:nvSpPr>
        <p:spPr>
          <a:xfrm flipH="false" flipV="false" rot="0">
            <a:off x="13630175" y="3151807"/>
            <a:ext cx="4578206" cy="6063538"/>
          </a:xfrm>
          <a:custGeom>
            <a:avLst/>
            <a:gdLst/>
            <a:ahLst/>
            <a:cxnLst/>
            <a:rect r="r" b="b" t="t" l="l"/>
            <a:pathLst>
              <a:path h="6063538" w="4578206">
                <a:moveTo>
                  <a:pt x="0" y="0"/>
                </a:moveTo>
                <a:lnTo>
                  <a:pt x="4578206" y="0"/>
                </a:lnTo>
                <a:lnTo>
                  <a:pt x="4578206" y="6063538"/>
                </a:lnTo>
                <a:lnTo>
                  <a:pt x="0" y="6063538"/>
                </a:lnTo>
                <a:lnTo>
                  <a:pt x="0" y="0"/>
                </a:lnTo>
                <a:close/>
              </a:path>
            </a:pathLst>
          </a:custGeom>
          <a:blipFill>
            <a:blip r:embed="rId4"/>
            <a:stretch>
              <a:fillRect l="0" t="0" r="0" b="0"/>
            </a:stretch>
          </a:blipFill>
          <a:ln w="9525" cap="sq">
            <a:solidFill>
              <a:srgbClr val="000000"/>
            </a:solidFill>
            <a:prstDash val="lgDash"/>
            <a:miter/>
          </a:ln>
        </p:spPr>
      </p:sp>
      <p:pic>
        <p:nvPicPr>
          <p:cNvPr name="Picture 11" id="11"/>
          <p:cNvPicPr>
            <a:picLocks noChangeAspect="true"/>
          </p:cNvPicPr>
          <p:nvPr/>
        </p:nvPicPr>
        <p:blipFill>
          <a:blip r:embed="rId5"/>
          <a:srcRect l="0" t="0" r="0" b="0"/>
          <a:stretch>
            <a:fillRect/>
          </a:stretch>
        </p:blipFill>
        <p:spPr>
          <a:xfrm flipH="false" flipV="false" rot="0">
            <a:off x="12336789" y="5779199"/>
            <a:ext cx="1293386" cy="582024"/>
          </a:xfrm>
          <a:prstGeom prst="rect">
            <a:avLst/>
          </a:prstGeom>
        </p:spPr>
      </p:pic>
      <p:sp>
        <p:nvSpPr>
          <p:cNvPr name="TextBox 12" id="12"/>
          <p:cNvSpPr txBox="true"/>
          <p:nvPr/>
        </p:nvSpPr>
        <p:spPr>
          <a:xfrm rot="0">
            <a:off x="917697" y="573722"/>
            <a:ext cx="11634788" cy="805180"/>
          </a:xfrm>
          <a:prstGeom prst="rect">
            <a:avLst/>
          </a:prstGeom>
        </p:spPr>
        <p:txBody>
          <a:bodyPr anchor="t" rtlCol="false" tIns="0" lIns="0" bIns="0" rIns="0">
            <a:spAutoFit/>
          </a:bodyPr>
          <a:lstStyle/>
          <a:p>
            <a:pPr algn="ctr" marL="0" indent="0" lvl="0">
              <a:lnSpc>
                <a:spcPts val="6439"/>
              </a:lnSpc>
              <a:spcBef>
                <a:spcPct val="0"/>
              </a:spcBef>
            </a:pPr>
            <a:r>
              <a:rPr lang="en-US" sz="4599" u="sng">
                <a:solidFill>
                  <a:srgbClr val="000000"/>
                </a:solidFill>
                <a:latin typeface="DejaVu Serif Bold"/>
              </a:rPr>
              <a:t>Các phương pháp tiền xử lý dữ liệu:</a:t>
            </a:r>
          </a:p>
        </p:txBody>
      </p:sp>
      <p:sp>
        <p:nvSpPr>
          <p:cNvPr name="TextBox 13" id="13"/>
          <p:cNvSpPr txBox="true"/>
          <p:nvPr/>
        </p:nvSpPr>
        <p:spPr>
          <a:xfrm rot="0">
            <a:off x="1539633" y="1521441"/>
            <a:ext cx="13089620" cy="684530"/>
          </a:xfrm>
          <a:prstGeom prst="rect">
            <a:avLst/>
          </a:prstGeom>
        </p:spPr>
        <p:txBody>
          <a:bodyPr anchor="t" rtlCol="false" tIns="0" lIns="0" bIns="0" rIns="0">
            <a:spAutoFit/>
          </a:bodyPr>
          <a:lstStyle/>
          <a:p>
            <a:pPr algn="l">
              <a:lnSpc>
                <a:spcPts val="5320"/>
              </a:lnSpc>
              <a:spcBef>
                <a:spcPct val="0"/>
              </a:spcBef>
            </a:pPr>
            <a:r>
              <a:rPr lang="en-US" sz="3800">
                <a:solidFill>
                  <a:srgbClr val="000000"/>
                </a:solidFill>
                <a:latin typeface="Poppins"/>
              </a:rPr>
              <a:t>4. Chuyển đổi cột status_type sang dạng số: </a:t>
            </a:r>
          </a:p>
        </p:txBody>
      </p:sp>
      <p:sp>
        <p:nvSpPr>
          <p:cNvPr name="TextBox 14" id="14"/>
          <p:cNvSpPr txBox="true"/>
          <p:nvPr/>
        </p:nvSpPr>
        <p:spPr>
          <a:xfrm rot="0">
            <a:off x="239892" y="2528537"/>
            <a:ext cx="8456243" cy="5099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3131"/>
                </a:solidFill>
                <a:latin typeface="Poppins"/>
              </a:rPr>
              <a:t>Tạo hàm chuyển encode cho cột status_type</a:t>
            </a:r>
          </a:p>
        </p:txBody>
      </p:sp>
      <p:sp>
        <p:nvSpPr>
          <p:cNvPr name="TextBox 15" id="15"/>
          <p:cNvSpPr txBox="true"/>
          <p:nvPr/>
        </p:nvSpPr>
        <p:spPr>
          <a:xfrm rot="0">
            <a:off x="13693977" y="2568351"/>
            <a:ext cx="4514405" cy="50990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3131"/>
                </a:solidFill>
                <a:latin typeface="Poppins"/>
              </a:rPr>
              <a:t>In thông tin cột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97320" y="4323582"/>
            <a:ext cx="3388048" cy="4369954"/>
            <a:chOff x="0" y="0"/>
            <a:chExt cx="4517398" cy="5826606"/>
          </a:xfrm>
        </p:grpSpPr>
        <p:grpSp>
          <p:nvGrpSpPr>
            <p:cNvPr name="Group 4" id="4"/>
            <p:cNvGrpSpPr/>
            <p:nvPr/>
          </p:nvGrpSpPr>
          <p:grpSpPr>
            <a:xfrm rot="0">
              <a:off x="0" y="0"/>
              <a:ext cx="4517398" cy="5826606"/>
              <a:chOff x="0" y="0"/>
              <a:chExt cx="2623191" cy="3383431"/>
            </a:xfrm>
          </p:grpSpPr>
          <p:sp>
            <p:nvSpPr>
              <p:cNvPr name="Freeform 5" id="5"/>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004AAD"/>
              </a:solidFill>
            </p:spPr>
          </p:sp>
        </p:grpSp>
        <p:sp>
          <p:nvSpPr>
            <p:cNvPr name="TextBox 6" id="6"/>
            <p:cNvSpPr txBox="true"/>
            <p:nvPr/>
          </p:nvSpPr>
          <p:spPr>
            <a:xfrm rot="0">
              <a:off x="322432" y="2089708"/>
              <a:ext cx="3872534" cy="158051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DFBFB"/>
                  </a:solidFill>
                  <a:latin typeface="Poppins"/>
                </a:rPr>
                <a:t>Các hàm xử lý thuật toán</a:t>
              </a:r>
            </a:p>
          </p:txBody>
        </p:sp>
      </p:grpSp>
      <p:grpSp>
        <p:nvGrpSpPr>
          <p:cNvPr name="Group 7" id="7"/>
          <p:cNvGrpSpPr/>
          <p:nvPr/>
        </p:nvGrpSpPr>
        <p:grpSpPr>
          <a:xfrm rot="0">
            <a:off x="7784286" y="4323582"/>
            <a:ext cx="3388048" cy="4369954"/>
            <a:chOff x="0" y="0"/>
            <a:chExt cx="4517398" cy="5826606"/>
          </a:xfrm>
        </p:grpSpPr>
        <p:grpSp>
          <p:nvGrpSpPr>
            <p:cNvPr name="Group 8" id="8"/>
            <p:cNvGrpSpPr/>
            <p:nvPr/>
          </p:nvGrpSpPr>
          <p:grpSpPr>
            <a:xfrm rot="0">
              <a:off x="0" y="0"/>
              <a:ext cx="4517398" cy="5826606"/>
              <a:chOff x="0" y="0"/>
              <a:chExt cx="2623191" cy="3383431"/>
            </a:xfrm>
          </p:grpSpPr>
          <p:sp>
            <p:nvSpPr>
              <p:cNvPr name="Freeform 9" id="9"/>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004AAD"/>
              </a:solidFill>
            </p:spPr>
          </p:sp>
        </p:grpSp>
        <p:sp>
          <p:nvSpPr>
            <p:cNvPr name="TextBox 10" id="10"/>
            <p:cNvSpPr txBox="true"/>
            <p:nvPr/>
          </p:nvSpPr>
          <p:spPr>
            <a:xfrm rot="0">
              <a:off x="322432" y="1696008"/>
              <a:ext cx="3872534" cy="236791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DFBFB"/>
                  </a:solidFill>
                  <a:latin typeface="Poppins"/>
                </a:rPr>
                <a:t>Quá trình chạy thuật toán</a:t>
              </a:r>
            </a:p>
          </p:txBody>
        </p:sp>
      </p:grpSp>
      <p:grpSp>
        <p:nvGrpSpPr>
          <p:cNvPr name="Group 11" id="11"/>
          <p:cNvGrpSpPr/>
          <p:nvPr/>
        </p:nvGrpSpPr>
        <p:grpSpPr>
          <a:xfrm rot="0">
            <a:off x="13871252" y="4323582"/>
            <a:ext cx="3388048" cy="4369954"/>
            <a:chOff x="0" y="0"/>
            <a:chExt cx="4517398" cy="5826606"/>
          </a:xfrm>
        </p:grpSpPr>
        <p:grpSp>
          <p:nvGrpSpPr>
            <p:cNvPr name="Group 12" id="12"/>
            <p:cNvGrpSpPr/>
            <p:nvPr/>
          </p:nvGrpSpPr>
          <p:grpSpPr>
            <a:xfrm rot="0">
              <a:off x="0" y="0"/>
              <a:ext cx="4517398" cy="5826606"/>
              <a:chOff x="0" y="0"/>
              <a:chExt cx="2623191" cy="3383431"/>
            </a:xfrm>
          </p:grpSpPr>
          <p:sp>
            <p:nvSpPr>
              <p:cNvPr name="Freeform 13" id="13"/>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004AAD"/>
              </a:solidFill>
            </p:spPr>
          </p:sp>
        </p:grpSp>
        <p:sp>
          <p:nvSpPr>
            <p:cNvPr name="TextBox 14" id="14"/>
            <p:cNvSpPr txBox="true"/>
            <p:nvPr/>
          </p:nvSpPr>
          <p:spPr>
            <a:xfrm rot="0">
              <a:off x="322432" y="2089708"/>
              <a:ext cx="3872534" cy="158051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DFBFB"/>
                  </a:solidFill>
                  <a:latin typeface="Poppins"/>
                </a:rPr>
                <a:t>Các chỉ số đánh giá</a:t>
              </a:r>
            </a:p>
          </p:txBody>
        </p:sp>
      </p:grpSp>
      <p:grpSp>
        <p:nvGrpSpPr>
          <p:cNvPr name="Group 15" id="15"/>
          <p:cNvGrpSpPr/>
          <p:nvPr/>
        </p:nvGrpSpPr>
        <p:grpSpPr>
          <a:xfrm rot="3132916">
            <a:off x="768159" y="7649533"/>
            <a:ext cx="5246370" cy="12360547"/>
            <a:chOff x="0" y="0"/>
            <a:chExt cx="812800" cy="1914972"/>
          </a:xfrm>
        </p:grpSpPr>
        <p:sp>
          <p:nvSpPr>
            <p:cNvPr name="Freeform 16" id="16"/>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17" id="17"/>
          <p:cNvGrpSpPr/>
          <p:nvPr/>
        </p:nvGrpSpPr>
        <p:grpSpPr>
          <a:xfrm rot="-4513987">
            <a:off x="-129277" y="-7490853"/>
            <a:ext cx="5246370" cy="12360547"/>
            <a:chOff x="0" y="0"/>
            <a:chExt cx="812800" cy="1914972"/>
          </a:xfrm>
        </p:grpSpPr>
        <p:sp>
          <p:nvSpPr>
            <p:cNvPr name="Freeform 18" id="18"/>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grpSp>
        <p:nvGrpSpPr>
          <p:cNvPr name="Group 19" id="19"/>
          <p:cNvGrpSpPr/>
          <p:nvPr/>
        </p:nvGrpSpPr>
        <p:grpSpPr>
          <a:xfrm rot="3132916">
            <a:off x="16421086" y="-8031053"/>
            <a:ext cx="5246370" cy="12360547"/>
            <a:chOff x="0" y="0"/>
            <a:chExt cx="812800" cy="1914972"/>
          </a:xfrm>
        </p:grpSpPr>
        <p:sp>
          <p:nvSpPr>
            <p:cNvPr name="Freeform 20" id="20"/>
            <p:cNvSpPr/>
            <p:nvPr/>
          </p:nvSpPr>
          <p:spPr>
            <a:xfrm flipH="false" flipV="false" rot="0">
              <a:off x="0" y="0"/>
              <a:ext cx="812800" cy="1914972"/>
            </a:xfrm>
            <a:custGeom>
              <a:avLst/>
              <a:gdLst/>
              <a:ahLst/>
              <a:cxnLst/>
              <a:rect r="r" b="b" t="t" l="l"/>
              <a:pathLst>
                <a:path h="1914972" w="812800">
                  <a:moveTo>
                    <a:pt x="0" y="0"/>
                  </a:moveTo>
                  <a:lnTo>
                    <a:pt x="812800" y="0"/>
                  </a:lnTo>
                  <a:lnTo>
                    <a:pt x="812800" y="1914972"/>
                  </a:lnTo>
                  <a:lnTo>
                    <a:pt x="0" y="1914972"/>
                  </a:lnTo>
                  <a:close/>
                </a:path>
              </a:pathLst>
            </a:custGeom>
            <a:solidFill>
              <a:srgbClr val="004AAD"/>
            </a:solidFill>
            <a:ln w="12700">
              <a:solidFill>
                <a:srgbClr val="000000"/>
              </a:solidFill>
            </a:ln>
          </p:spPr>
        </p:sp>
      </p:grpSp>
      <p:sp>
        <p:nvSpPr>
          <p:cNvPr name="TextBox 21" id="21"/>
          <p:cNvSpPr txBox="true"/>
          <p:nvPr/>
        </p:nvSpPr>
        <p:spPr>
          <a:xfrm rot="0">
            <a:off x="2096225" y="1583939"/>
            <a:ext cx="14084886" cy="2425065"/>
          </a:xfrm>
          <a:prstGeom prst="rect">
            <a:avLst/>
          </a:prstGeom>
        </p:spPr>
        <p:txBody>
          <a:bodyPr anchor="t" rtlCol="false" tIns="0" lIns="0" bIns="0" rIns="0">
            <a:spAutoFit/>
          </a:bodyPr>
          <a:lstStyle/>
          <a:p>
            <a:pPr algn="ctr" marL="0" indent="0" lvl="0">
              <a:lnSpc>
                <a:spcPts val="9480"/>
              </a:lnSpc>
              <a:spcBef>
                <a:spcPct val="0"/>
              </a:spcBef>
            </a:pPr>
            <a:r>
              <a:rPr lang="en-US" sz="7900">
                <a:solidFill>
                  <a:srgbClr val="000000"/>
                </a:solidFill>
                <a:latin typeface="DejaVu Serif Bold"/>
              </a:rPr>
              <a:t>Chạy thuật toán và đánh giá kết quả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35000" y="4477111"/>
            <a:ext cx="19558000" cy="1332778"/>
            <a:chOff x="0" y="0"/>
            <a:chExt cx="26077333" cy="1777037"/>
          </a:xfrm>
        </p:grpSpPr>
        <p:grpSp>
          <p:nvGrpSpPr>
            <p:cNvPr name="Group 4" id="4"/>
            <p:cNvGrpSpPr/>
            <p:nvPr/>
          </p:nvGrpSpPr>
          <p:grpSpPr>
            <a:xfrm rot="0">
              <a:off x="0" y="0"/>
              <a:ext cx="6993467" cy="1777037"/>
              <a:chOff x="0" y="0"/>
              <a:chExt cx="1381426" cy="351020"/>
            </a:xfrm>
          </p:grpSpPr>
          <p:sp>
            <p:nvSpPr>
              <p:cNvPr name="Freeform 5" id="5"/>
              <p:cNvSpPr/>
              <p:nvPr/>
            </p:nvSpPr>
            <p:spPr>
              <a:xfrm flipH="false" flipV="false" rot="0">
                <a:off x="0" y="0"/>
                <a:ext cx="1381426" cy="351020"/>
              </a:xfrm>
              <a:custGeom>
                <a:avLst/>
                <a:gdLst/>
                <a:ahLst/>
                <a:cxnLst/>
                <a:rect r="r" b="b" t="t" l="l"/>
                <a:pathLst>
                  <a:path h="351020" w="1381426">
                    <a:moveTo>
                      <a:pt x="75277" y="0"/>
                    </a:moveTo>
                    <a:lnTo>
                      <a:pt x="1306148" y="0"/>
                    </a:lnTo>
                    <a:cubicBezTo>
                      <a:pt x="1326113" y="0"/>
                      <a:pt x="1345260" y="7931"/>
                      <a:pt x="1359377" y="22048"/>
                    </a:cubicBezTo>
                    <a:cubicBezTo>
                      <a:pt x="1373495" y="36166"/>
                      <a:pt x="1381426" y="55313"/>
                      <a:pt x="1381426" y="75277"/>
                    </a:cubicBezTo>
                    <a:lnTo>
                      <a:pt x="1381426" y="275742"/>
                    </a:lnTo>
                    <a:cubicBezTo>
                      <a:pt x="1381426" y="295707"/>
                      <a:pt x="1373495" y="314854"/>
                      <a:pt x="1359377" y="328971"/>
                    </a:cubicBezTo>
                    <a:cubicBezTo>
                      <a:pt x="1345260" y="343089"/>
                      <a:pt x="1326113" y="351020"/>
                      <a:pt x="1306148" y="351020"/>
                    </a:cubicBezTo>
                    <a:lnTo>
                      <a:pt x="75277" y="351020"/>
                    </a:lnTo>
                    <a:cubicBezTo>
                      <a:pt x="55313" y="351020"/>
                      <a:pt x="36166" y="343089"/>
                      <a:pt x="22048" y="328971"/>
                    </a:cubicBezTo>
                    <a:cubicBezTo>
                      <a:pt x="7931" y="314854"/>
                      <a:pt x="0" y="295707"/>
                      <a:pt x="0" y="275742"/>
                    </a:cubicBezTo>
                    <a:lnTo>
                      <a:pt x="0" y="75277"/>
                    </a:lnTo>
                    <a:cubicBezTo>
                      <a:pt x="0" y="55313"/>
                      <a:pt x="7931" y="36166"/>
                      <a:pt x="22048" y="22048"/>
                    </a:cubicBezTo>
                    <a:cubicBezTo>
                      <a:pt x="36166" y="7931"/>
                      <a:pt x="55313" y="0"/>
                      <a:pt x="75277" y="0"/>
                    </a:cubicBezTo>
                    <a:close/>
                  </a:path>
                </a:pathLst>
              </a:custGeom>
              <a:solidFill>
                <a:srgbClr val="004AAD"/>
              </a:solidFill>
            </p:spPr>
          </p:sp>
          <p:sp>
            <p:nvSpPr>
              <p:cNvPr name="TextBox 6" id="6"/>
              <p:cNvSpPr txBox="true"/>
              <p:nvPr/>
            </p:nvSpPr>
            <p:spPr>
              <a:xfrm>
                <a:off x="0" y="-47625"/>
                <a:ext cx="1381426" cy="39864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253200" y="0"/>
              <a:ext cx="6824133" cy="1777037"/>
              <a:chOff x="0" y="0"/>
              <a:chExt cx="1347977" cy="351020"/>
            </a:xfrm>
          </p:grpSpPr>
          <p:sp>
            <p:nvSpPr>
              <p:cNvPr name="Freeform 8" id="8"/>
              <p:cNvSpPr/>
              <p:nvPr/>
            </p:nvSpPr>
            <p:spPr>
              <a:xfrm flipH="false" flipV="false" rot="0">
                <a:off x="0" y="0"/>
                <a:ext cx="1347977" cy="351020"/>
              </a:xfrm>
              <a:custGeom>
                <a:avLst/>
                <a:gdLst/>
                <a:ahLst/>
                <a:cxnLst/>
                <a:rect r="r" b="b" t="t" l="l"/>
                <a:pathLst>
                  <a:path h="351020" w="1347977">
                    <a:moveTo>
                      <a:pt x="77145" y="0"/>
                    </a:moveTo>
                    <a:lnTo>
                      <a:pt x="1270832" y="0"/>
                    </a:lnTo>
                    <a:cubicBezTo>
                      <a:pt x="1291292" y="0"/>
                      <a:pt x="1310914" y="8128"/>
                      <a:pt x="1325382" y="22595"/>
                    </a:cubicBezTo>
                    <a:cubicBezTo>
                      <a:pt x="1339849" y="37063"/>
                      <a:pt x="1347977" y="56685"/>
                      <a:pt x="1347977" y="77145"/>
                    </a:cubicBezTo>
                    <a:lnTo>
                      <a:pt x="1347977" y="273874"/>
                    </a:lnTo>
                    <a:cubicBezTo>
                      <a:pt x="1347977" y="316480"/>
                      <a:pt x="1313438" y="351020"/>
                      <a:pt x="1270832" y="351020"/>
                    </a:cubicBezTo>
                    <a:lnTo>
                      <a:pt x="77145" y="351020"/>
                    </a:lnTo>
                    <a:cubicBezTo>
                      <a:pt x="34539" y="351020"/>
                      <a:pt x="0" y="316480"/>
                      <a:pt x="0" y="273874"/>
                    </a:cubicBezTo>
                    <a:lnTo>
                      <a:pt x="0" y="77145"/>
                    </a:lnTo>
                    <a:cubicBezTo>
                      <a:pt x="0" y="34539"/>
                      <a:pt x="34539" y="0"/>
                      <a:pt x="77145" y="0"/>
                    </a:cubicBezTo>
                    <a:close/>
                  </a:path>
                </a:pathLst>
              </a:custGeom>
              <a:solidFill>
                <a:srgbClr val="004AAD"/>
              </a:solidFill>
            </p:spPr>
          </p:sp>
          <p:sp>
            <p:nvSpPr>
              <p:cNvPr name="TextBox 9" id="9"/>
              <p:cNvSpPr txBox="true"/>
              <p:nvPr/>
            </p:nvSpPr>
            <p:spPr>
              <a:xfrm>
                <a:off x="0" y="-47625"/>
                <a:ext cx="1347977" cy="39864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509063" y="147013"/>
              <a:ext cx="10854342" cy="1580146"/>
            </a:xfrm>
            <a:prstGeom prst="rect">
              <a:avLst/>
            </a:prstGeom>
          </p:spPr>
          <p:txBody>
            <a:bodyPr anchor="t" rtlCol="false" tIns="0" lIns="0" bIns="0" rIns="0">
              <a:spAutoFit/>
            </a:bodyPr>
            <a:lstStyle/>
            <a:p>
              <a:pPr algn="ctr">
                <a:lnSpc>
                  <a:spcPts val="9990"/>
                </a:lnSpc>
              </a:pPr>
              <a:r>
                <a:rPr lang="en-US" sz="7136">
                  <a:solidFill>
                    <a:srgbClr val="004AAD"/>
                  </a:solidFill>
                  <a:latin typeface="League Spartan Bold"/>
                </a:rPr>
                <a:t>THANK YOU</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0607961" y="-3005054"/>
            <a:ext cx="6848222" cy="5657850"/>
            <a:chOff x="0" y="0"/>
            <a:chExt cx="983807" cy="812800"/>
          </a:xfrm>
        </p:grpSpPr>
        <p:sp>
          <p:nvSpPr>
            <p:cNvPr name="Freeform 3" id="3"/>
            <p:cNvSpPr/>
            <p:nvPr/>
          </p:nvSpPr>
          <p:spPr>
            <a:xfrm flipH="false" flipV="false" rot="0">
              <a:off x="0" y="0"/>
              <a:ext cx="983807" cy="812800"/>
            </a:xfrm>
            <a:custGeom>
              <a:avLst/>
              <a:gdLst/>
              <a:ahLst/>
              <a:cxnLst/>
              <a:rect r="r" b="b" t="t" l="l"/>
              <a:pathLst>
                <a:path h="812800" w="983807">
                  <a:moveTo>
                    <a:pt x="491904" y="0"/>
                  </a:moveTo>
                  <a:cubicBezTo>
                    <a:pt x="220233" y="0"/>
                    <a:pt x="0" y="181951"/>
                    <a:pt x="0" y="406400"/>
                  </a:cubicBezTo>
                  <a:cubicBezTo>
                    <a:pt x="0" y="630849"/>
                    <a:pt x="220233" y="812800"/>
                    <a:pt x="491904" y="812800"/>
                  </a:cubicBezTo>
                  <a:cubicBezTo>
                    <a:pt x="763575" y="812800"/>
                    <a:pt x="983807" y="630849"/>
                    <a:pt x="983807" y="406400"/>
                  </a:cubicBezTo>
                  <a:cubicBezTo>
                    <a:pt x="983807" y="181951"/>
                    <a:pt x="763575" y="0"/>
                    <a:pt x="491904" y="0"/>
                  </a:cubicBezTo>
                  <a:close/>
                </a:path>
              </a:pathLst>
            </a:custGeom>
            <a:solidFill>
              <a:srgbClr val="0C6EBA"/>
            </a:solidFill>
            <a:ln cap="sq">
              <a:noFill/>
              <a:prstDash val="solid"/>
              <a:miter/>
            </a:ln>
          </p:spPr>
        </p:sp>
        <p:sp>
          <p:nvSpPr>
            <p:cNvPr name="TextBox 4" id="4"/>
            <p:cNvSpPr txBox="true"/>
            <p:nvPr/>
          </p:nvSpPr>
          <p:spPr>
            <a:xfrm>
              <a:off x="92232" y="57150"/>
              <a:ext cx="799344"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032073" y="-176129"/>
            <a:ext cx="8046761" cy="10287000"/>
            <a:chOff x="0" y="0"/>
            <a:chExt cx="2119312" cy="2709333"/>
          </a:xfrm>
        </p:grpSpPr>
        <p:sp>
          <p:nvSpPr>
            <p:cNvPr name="Freeform 6" id="6"/>
            <p:cNvSpPr/>
            <p:nvPr/>
          </p:nvSpPr>
          <p:spPr>
            <a:xfrm flipH="false" flipV="false" rot="0">
              <a:off x="0" y="0"/>
              <a:ext cx="2119312" cy="2709333"/>
            </a:xfrm>
            <a:custGeom>
              <a:avLst/>
              <a:gdLst/>
              <a:ahLst/>
              <a:cxnLst/>
              <a:rect r="r" b="b" t="t" l="l"/>
              <a:pathLst>
                <a:path h="2709333" w="2119312">
                  <a:moveTo>
                    <a:pt x="0" y="0"/>
                  </a:moveTo>
                  <a:lnTo>
                    <a:pt x="2119312" y="0"/>
                  </a:lnTo>
                  <a:lnTo>
                    <a:pt x="2119312" y="2709333"/>
                  </a:lnTo>
                  <a:lnTo>
                    <a:pt x="0" y="2709333"/>
                  </a:lnTo>
                  <a:close/>
                </a:path>
              </a:pathLst>
            </a:custGeom>
            <a:solidFill>
              <a:srgbClr val="0C6EBA"/>
            </a:solidFill>
            <a:ln cap="sq">
              <a:noFill/>
              <a:prstDash val="solid"/>
              <a:miter/>
            </a:ln>
          </p:spPr>
        </p:sp>
        <p:sp>
          <p:nvSpPr>
            <p:cNvPr name="TextBox 7" id="7"/>
            <p:cNvSpPr txBox="true"/>
            <p:nvPr/>
          </p:nvSpPr>
          <p:spPr>
            <a:xfrm>
              <a:off x="0" y="-19050"/>
              <a:ext cx="2119312"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524760" y="998073"/>
            <a:ext cx="4690047" cy="1166719"/>
          </a:xfrm>
          <a:prstGeom prst="rect">
            <a:avLst/>
          </a:prstGeom>
        </p:spPr>
        <p:txBody>
          <a:bodyPr anchor="t" rtlCol="false" tIns="0" lIns="0" bIns="0" rIns="0">
            <a:spAutoFit/>
          </a:bodyPr>
          <a:lstStyle/>
          <a:p>
            <a:pPr algn="l" marL="0" indent="0" lvl="0">
              <a:lnSpc>
                <a:spcPts val="9670"/>
              </a:lnSpc>
              <a:spcBef>
                <a:spcPct val="0"/>
              </a:spcBef>
            </a:pPr>
            <a:r>
              <a:rPr lang="en-US" sz="6907" spc="-138">
                <a:solidFill>
                  <a:srgbClr val="0C6EBA"/>
                </a:solidFill>
                <a:latin typeface="Open Sauce Bold"/>
              </a:rPr>
              <a:t>Tổng quan</a:t>
            </a:r>
          </a:p>
        </p:txBody>
      </p:sp>
      <p:sp>
        <p:nvSpPr>
          <p:cNvPr name="TextBox 9" id="9"/>
          <p:cNvSpPr txBox="true"/>
          <p:nvPr/>
        </p:nvSpPr>
        <p:spPr>
          <a:xfrm rot="0">
            <a:off x="2131424" y="2578268"/>
            <a:ext cx="11457481" cy="6671659"/>
          </a:xfrm>
          <a:prstGeom prst="rect">
            <a:avLst/>
          </a:prstGeom>
        </p:spPr>
        <p:txBody>
          <a:bodyPr anchor="t" rtlCol="false" tIns="0" lIns="0" bIns="0" rIns="0">
            <a:spAutoFit/>
          </a:bodyPr>
          <a:lstStyle/>
          <a:p>
            <a:pPr algn="l" marL="1392675" indent="-696337" lvl="1">
              <a:lnSpc>
                <a:spcPts val="10707"/>
              </a:lnSpc>
              <a:buFont typeface="Arial"/>
              <a:buChar char="•"/>
            </a:pPr>
            <a:r>
              <a:rPr lang="en-US" sz="6450">
                <a:solidFill>
                  <a:srgbClr val="1091E4"/>
                </a:solidFill>
                <a:latin typeface="Open Sauce Bold"/>
              </a:rPr>
              <a:t>Giới thiệu bài toán</a:t>
            </a:r>
          </a:p>
          <a:p>
            <a:pPr algn="l" marL="1392675" indent="-696337" lvl="1">
              <a:lnSpc>
                <a:spcPts val="10707"/>
              </a:lnSpc>
              <a:buFont typeface="Arial"/>
              <a:buChar char="•"/>
            </a:pPr>
            <a:r>
              <a:rPr lang="en-US" sz="6450">
                <a:solidFill>
                  <a:srgbClr val="1091E4"/>
                </a:solidFill>
                <a:latin typeface="Open Sauce Bold"/>
              </a:rPr>
              <a:t>Cơ sở lý thuyết</a:t>
            </a:r>
          </a:p>
          <a:p>
            <a:pPr algn="l" marL="1392675" indent="-696337" lvl="1">
              <a:lnSpc>
                <a:spcPts val="10707"/>
              </a:lnSpc>
              <a:buFont typeface="Arial"/>
              <a:buChar char="•"/>
            </a:pPr>
            <a:r>
              <a:rPr lang="en-US" sz="6450">
                <a:solidFill>
                  <a:srgbClr val="1091E4"/>
                </a:solidFill>
                <a:latin typeface="Open Sauce Bold"/>
              </a:rPr>
              <a:t>Tiền xử lý</a:t>
            </a:r>
          </a:p>
          <a:p>
            <a:pPr algn="l" marL="1392675" indent="-696337" lvl="1">
              <a:lnSpc>
                <a:spcPts val="10707"/>
              </a:lnSpc>
              <a:buFont typeface="Arial"/>
              <a:buChar char="•"/>
            </a:pPr>
            <a:r>
              <a:rPr lang="en-US" sz="6450">
                <a:solidFill>
                  <a:srgbClr val="1091E4"/>
                </a:solidFill>
                <a:latin typeface="Open Sauce Bold"/>
              </a:rPr>
              <a:t>Chạy thuật toán</a:t>
            </a:r>
          </a:p>
          <a:p>
            <a:pPr algn="l" marL="1392675" indent="-696337" lvl="1">
              <a:lnSpc>
                <a:spcPts val="10707"/>
              </a:lnSpc>
              <a:buFont typeface="Arial"/>
              <a:buChar char="•"/>
            </a:pPr>
            <a:r>
              <a:rPr lang="en-US" sz="6450">
                <a:solidFill>
                  <a:srgbClr val="1091E4"/>
                </a:solidFill>
                <a:latin typeface="Open Sauce Bold"/>
              </a:rPr>
              <a:t>Đánh giá kết quả</a:t>
            </a:r>
          </a:p>
        </p:txBody>
      </p:sp>
      <p:sp>
        <p:nvSpPr>
          <p:cNvPr name="TextBox 10" id="10"/>
          <p:cNvSpPr txBox="true"/>
          <p:nvPr/>
        </p:nvSpPr>
        <p:spPr>
          <a:xfrm rot="0">
            <a:off x="14152161" y="2578268"/>
            <a:ext cx="2064563" cy="6680758"/>
          </a:xfrm>
          <a:prstGeom prst="rect">
            <a:avLst/>
          </a:prstGeom>
        </p:spPr>
        <p:txBody>
          <a:bodyPr anchor="t" rtlCol="false" tIns="0" lIns="0" bIns="0" rIns="0">
            <a:spAutoFit/>
          </a:bodyPr>
          <a:lstStyle/>
          <a:p>
            <a:pPr algn="just">
              <a:lnSpc>
                <a:spcPts val="10707"/>
              </a:lnSpc>
            </a:pPr>
            <a:r>
              <a:rPr lang="en-US" sz="6450">
                <a:solidFill>
                  <a:srgbClr val="F9FAFA"/>
                </a:solidFill>
                <a:latin typeface="Open Sauce Ultra-Bold"/>
              </a:rPr>
              <a:t>01</a:t>
            </a:r>
          </a:p>
          <a:p>
            <a:pPr algn="just">
              <a:lnSpc>
                <a:spcPts val="10707"/>
              </a:lnSpc>
            </a:pPr>
            <a:r>
              <a:rPr lang="en-US" sz="6450">
                <a:solidFill>
                  <a:srgbClr val="F9FAFA"/>
                </a:solidFill>
                <a:latin typeface="Open Sauce Ultra-Bold"/>
              </a:rPr>
              <a:t>02</a:t>
            </a:r>
          </a:p>
          <a:p>
            <a:pPr algn="just">
              <a:lnSpc>
                <a:spcPts val="10707"/>
              </a:lnSpc>
            </a:pPr>
            <a:r>
              <a:rPr lang="en-US" sz="6450">
                <a:solidFill>
                  <a:srgbClr val="F9FAFA"/>
                </a:solidFill>
                <a:latin typeface="Open Sauce Ultra-Bold"/>
              </a:rPr>
              <a:t>03</a:t>
            </a:r>
          </a:p>
          <a:p>
            <a:pPr algn="just">
              <a:lnSpc>
                <a:spcPts val="10707"/>
              </a:lnSpc>
            </a:pPr>
            <a:r>
              <a:rPr lang="en-US" sz="6450">
                <a:solidFill>
                  <a:srgbClr val="F9FAFA"/>
                </a:solidFill>
                <a:latin typeface="Open Sauce Ultra-Bold"/>
              </a:rPr>
              <a:t>04</a:t>
            </a:r>
          </a:p>
          <a:p>
            <a:pPr algn="just">
              <a:lnSpc>
                <a:spcPts val="10707"/>
              </a:lnSpc>
            </a:pPr>
            <a:r>
              <a:rPr lang="en-US" sz="6450">
                <a:solidFill>
                  <a:srgbClr val="F9FAFA"/>
                </a:solidFill>
                <a:latin typeface="Open Sauce Ultra-Bold"/>
              </a:rPr>
              <a:t>05</a:t>
            </a:r>
          </a:p>
        </p:txBody>
      </p:sp>
      <p:grpSp>
        <p:nvGrpSpPr>
          <p:cNvPr name="Group 11" id="11"/>
          <p:cNvGrpSpPr/>
          <p:nvPr/>
        </p:nvGrpSpPr>
        <p:grpSpPr>
          <a:xfrm rot="0">
            <a:off x="-1390959" y="856782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EBA"/>
            </a:solidFill>
            <a:ln cap="sq">
              <a:no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40253" y="558610"/>
            <a:ext cx="654889" cy="65488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6EBA"/>
            </a:solidFill>
            <a:ln cap="sq">
              <a:noFill/>
              <a:prstDash val="solid"/>
              <a:miter/>
            </a:ln>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298509"/>
            <a:ext cx="14485062" cy="10585509"/>
            <a:chOff x="0" y="0"/>
            <a:chExt cx="3814996" cy="2787953"/>
          </a:xfrm>
        </p:grpSpPr>
        <p:sp>
          <p:nvSpPr>
            <p:cNvPr name="Freeform 4" id="4"/>
            <p:cNvSpPr/>
            <p:nvPr/>
          </p:nvSpPr>
          <p:spPr>
            <a:xfrm flipH="false" flipV="false" rot="0">
              <a:off x="0" y="0"/>
              <a:ext cx="3814996" cy="2787953"/>
            </a:xfrm>
            <a:custGeom>
              <a:avLst/>
              <a:gdLst/>
              <a:ahLst/>
              <a:cxnLst/>
              <a:rect r="r" b="b" t="t" l="l"/>
              <a:pathLst>
                <a:path h="2787953" w="3814996">
                  <a:moveTo>
                    <a:pt x="0" y="0"/>
                  </a:moveTo>
                  <a:lnTo>
                    <a:pt x="3814996" y="0"/>
                  </a:lnTo>
                  <a:lnTo>
                    <a:pt x="3814996" y="2787953"/>
                  </a:lnTo>
                  <a:lnTo>
                    <a:pt x="0" y="2787953"/>
                  </a:lnTo>
                  <a:close/>
                </a:path>
              </a:pathLst>
            </a:custGeom>
            <a:solidFill>
              <a:srgbClr val="004AAD"/>
            </a:solidFill>
          </p:spPr>
        </p:sp>
        <p:sp>
          <p:nvSpPr>
            <p:cNvPr name="TextBox 5" id="5"/>
            <p:cNvSpPr txBox="true"/>
            <p:nvPr/>
          </p:nvSpPr>
          <p:spPr>
            <a:xfrm>
              <a:off x="0" y="-47625"/>
              <a:ext cx="3814996" cy="283557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446818" y="8630505"/>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343985" y="6668343"/>
            <a:ext cx="13053191" cy="2589957"/>
          </a:xfrm>
          <a:prstGeom prst="rect">
            <a:avLst/>
          </a:prstGeom>
        </p:spPr>
        <p:txBody>
          <a:bodyPr anchor="t" rtlCol="false" tIns="0" lIns="0" bIns="0" rIns="0">
            <a:spAutoFit/>
          </a:bodyPr>
          <a:lstStyle/>
          <a:p>
            <a:pPr algn="l" marL="1063325" indent="-531662" lvl="1">
              <a:lnSpc>
                <a:spcPts val="6895"/>
              </a:lnSpc>
              <a:buAutoNum type="arabicPeriod" startAt="1"/>
            </a:pPr>
            <a:r>
              <a:rPr lang="en-US" sz="4925">
                <a:solidFill>
                  <a:srgbClr val="FFFFFF"/>
                </a:solidFill>
                <a:latin typeface="Poppins"/>
              </a:rPr>
              <a:t> Lí do chọn đề tài</a:t>
            </a:r>
          </a:p>
          <a:p>
            <a:pPr algn="l" marL="1063325" indent="-531662" lvl="1">
              <a:lnSpc>
                <a:spcPts val="6895"/>
              </a:lnSpc>
              <a:buAutoNum type="arabicPeriod" startAt="1"/>
            </a:pPr>
            <a:r>
              <a:rPr lang="en-US" sz="4925">
                <a:solidFill>
                  <a:srgbClr val="FFFFFF"/>
                </a:solidFill>
                <a:latin typeface="Poppins"/>
              </a:rPr>
              <a:t> Bộ dữ liệu</a:t>
            </a:r>
          </a:p>
          <a:p>
            <a:pPr algn="l" marL="1063325" indent="-531662" lvl="1">
              <a:lnSpc>
                <a:spcPts val="6895"/>
              </a:lnSpc>
              <a:spcBef>
                <a:spcPct val="0"/>
              </a:spcBef>
              <a:buAutoNum type="arabicPeriod" startAt="1"/>
            </a:pPr>
            <a:r>
              <a:rPr lang="en-US" sz="4925">
                <a:solidFill>
                  <a:srgbClr val="FFFFFF"/>
                </a:solidFill>
                <a:latin typeface="Poppins"/>
              </a:rPr>
              <a:t> Mô tả bài toán</a:t>
            </a:r>
          </a:p>
        </p:txBody>
      </p:sp>
      <p:sp>
        <p:nvSpPr>
          <p:cNvPr name="TextBox 10" id="10"/>
          <p:cNvSpPr txBox="true"/>
          <p:nvPr/>
        </p:nvSpPr>
        <p:spPr>
          <a:xfrm rot="0">
            <a:off x="1179725" y="1345821"/>
            <a:ext cx="9431353" cy="3797679"/>
          </a:xfrm>
          <a:prstGeom prst="rect">
            <a:avLst/>
          </a:prstGeom>
        </p:spPr>
        <p:txBody>
          <a:bodyPr anchor="t" rtlCol="false" tIns="0" lIns="0" bIns="0" rIns="0">
            <a:spAutoFit/>
          </a:bodyPr>
          <a:lstStyle/>
          <a:p>
            <a:pPr algn="l">
              <a:lnSpc>
                <a:spcPts val="15220"/>
              </a:lnSpc>
            </a:pPr>
            <a:r>
              <a:rPr lang="en-US" sz="10871">
                <a:solidFill>
                  <a:srgbClr val="FFFFFF"/>
                </a:solidFill>
                <a:latin typeface="Lato Bold"/>
              </a:rPr>
              <a:t>GIỚI THIỆU BÀI TOÁN</a:t>
            </a:r>
          </a:p>
        </p:txBody>
      </p:sp>
      <p:sp>
        <p:nvSpPr>
          <p:cNvPr name="TextBox 11" id="11"/>
          <p:cNvSpPr txBox="true"/>
          <p:nvPr/>
        </p:nvSpPr>
        <p:spPr>
          <a:xfrm rot="0">
            <a:off x="1179725" y="5424766"/>
            <a:ext cx="9431353" cy="1865545"/>
          </a:xfrm>
          <a:prstGeom prst="rect">
            <a:avLst/>
          </a:prstGeom>
        </p:spPr>
        <p:txBody>
          <a:bodyPr anchor="t" rtlCol="false" tIns="0" lIns="0" bIns="0" rIns="0">
            <a:spAutoFit/>
          </a:bodyPr>
          <a:lstStyle/>
          <a:p>
            <a:pPr algn="l">
              <a:lnSpc>
                <a:spcPts val="15220"/>
              </a:lnSpc>
            </a:pPr>
            <a:r>
              <a:rPr lang="en-US" sz="10871">
                <a:solidFill>
                  <a:srgbClr val="FFFFFF"/>
                </a:solidFill>
                <a:latin typeface="Lato Bold"/>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997950"/>
            <a:ext cx="2514600" cy="260350"/>
            <a:chOff x="0" y="0"/>
            <a:chExt cx="662281" cy="68570"/>
          </a:xfrm>
        </p:grpSpPr>
        <p:sp>
          <p:nvSpPr>
            <p:cNvPr name="Freeform 4" id="4"/>
            <p:cNvSpPr/>
            <p:nvPr/>
          </p:nvSpPr>
          <p:spPr>
            <a:xfrm flipH="false" flipV="false" rot="0">
              <a:off x="0" y="0"/>
              <a:ext cx="662281" cy="68570"/>
            </a:xfrm>
            <a:custGeom>
              <a:avLst/>
              <a:gdLst/>
              <a:ahLst/>
              <a:cxnLst/>
              <a:rect r="r" b="b" t="t" l="l"/>
              <a:pathLst>
                <a:path h="68570" w="662281">
                  <a:moveTo>
                    <a:pt x="0" y="0"/>
                  </a:moveTo>
                  <a:lnTo>
                    <a:pt x="662281" y="0"/>
                  </a:lnTo>
                  <a:lnTo>
                    <a:pt x="662281" y="68570"/>
                  </a:lnTo>
                  <a:lnTo>
                    <a:pt x="0" y="68570"/>
                  </a:lnTo>
                  <a:close/>
                </a:path>
              </a:pathLst>
            </a:custGeom>
            <a:solidFill>
              <a:srgbClr val="004AAD"/>
            </a:solidFill>
          </p:spPr>
        </p:sp>
        <p:sp>
          <p:nvSpPr>
            <p:cNvPr name="TextBox 5" id="5"/>
            <p:cNvSpPr txBox="true"/>
            <p:nvPr/>
          </p:nvSpPr>
          <p:spPr>
            <a:xfrm>
              <a:off x="0" y="-47625"/>
              <a:ext cx="662281" cy="11619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7416165" y="429700"/>
            <a:ext cx="5246370" cy="52463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000000"/>
            </a:solidFill>
          </p:spPr>
        </p:sp>
        <p:sp>
          <p:nvSpPr>
            <p:cNvPr name="Freeform 8" id="8"/>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3"/>
              <a:stretch>
                <a:fillRect l="-16681" t="0" r="-16681" b="0"/>
              </a:stretch>
            </a:blipFill>
          </p:spPr>
        </p:sp>
      </p:grpSp>
      <p:grpSp>
        <p:nvGrpSpPr>
          <p:cNvPr name="Group 9" id="9"/>
          <p:cNvGrpSpPr>
            <a:grpSpLocks noChangeAspect="true"/>
          </p:cNvGrpSpPr>
          <p:nvPr/>
        </p:nvGrpSpPr>
        <p:grpSpPr>
          <a:xfrm rot="0">
            <a:off x="12776835" y="4610930"/>
            <a:ext cx="5246370" cy="524637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004AAD"/>
            </a:solidFill>
          </p:spPr>
        </p:sp>
        <p:sp>
          <p:nvSpPr>
            <p:cNvPr name="Freeform 11" id="11"/>
            <p:cNvSpPr/>
            <p:nvPr/>
          </p:nvSpPr>
          <p:spPr>
            <a:xfrm flipH="false" flipV="false" rot="0">
              <a:off x="199010" y="359986"/>
              <a:ext cx="5898640" cy="5630028"/>
            </a:xfrm>
            <a:custGeom>
              <a:avLst/>
              <a:gdLst/>
              <a:ahLst/>
              <a:cxnLst/>
              <a:rect r="r" b="b" t="t" l="l"/>
              <a:pathLst>
                <a:path h="5630028" w="5898640">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4"/>
              <a:stretch>
                <a:fillRect l="223" t="0" r="223" b="0"/>
              </a:stretch>
            </a:blipFill>
          </p:spPr>
        </p:sp>
      </p:grpSp>
      <p:sp>
        <p:nvSpPr>
          <p:cNvPr name="TextBox 12" id="12"/>
          <p:cNvSpPr txBox="true"/>
          <p:nvPr/>
        </p:nvSpPr>
        <p:spPr>
          <a:xfrm rot="0">
            <a:off x="1028700" y="895350"/>
            <a:ext cx="6387465" cy="2362164"/>
          </a:xfrm>
          <a:prstGeom prst="rect">
            <a:avLst/>
          </a:prstGeom>
        </p:spPr>
        <p:txBody>
          <a:bodyPr anchor="t" rtlCol="false" tIns="0" lIns="0" bIns="0" rIns="0">
            <a:spAutoFit/>
          </a:bodyPr>
          <a:lstStyle/>
          <a:p>
            <a:pPr algn="l">
              <a:lnSpc>
                <a:spcPts val="9451"/>
              </a:lnSpc>
            </a:pPr>
            <a:r>
              <a:rPr lang="en-US" sz="6751">
                <a:solidFill>
                  <a:srgbClr val="000000"/>
                </a:solidFill>
                <a:latin typeface="Lato Bold"/>
              </a:rPr>
              <a:t>LÍ DO CHỌN ĐỀ TÀI</a:t>
            </a:r>
          </a:p>
        </p:txBody>
      </p:sp>
      <p:sp>
        <p:nvSpPr>
          <p:cNvPr name="TextBox 13" id="13"/>
          <p:cNvSpPr txBox="true"/>
          <p:nvPr/>
        </p:nvSpPr>
        <p:spPr>
          <a:xfrm rot="0">
            <a:off x="549053" y="3935839"/>
            <a:ext cx="6876387" cy="2623798"/>
          </a:xfrm>
          <a:prstGeom prst="rect">
            <a:avLst/>
          </a:prstGeom>
        </p:spPr>
        <p:txBody>
          <a:bodyPr anchor="t" rtlCol="false" tIns="0" lIns="0" bIns="0" rIns="0">
            <a:spAutoFit/>
          </a:bodyPr>
          <a:lstStyle/>
          <a:p>
            <a:pPr algn="l">
              <a:lnSpc>
                <a:spcPts val="5208"/>
              </a:lnSpc>
              <a:spcBef>
                <a:spcPct val="0"/>
              </a:spcBef>
            </a:pPr>
            <a:r>
              <a:rPr lang="en-US" sz="3720">
                <a:solidFill>
                  <a:srgbClr val="000000"/>
                </a:solidFill>
                <a:latin typeface="Poppins"/>
              </a:rPr>
              <a:t>Bán hàng trên mạng xã hội đã trở thành phương thức kinh doanh phổ biến trong những năm gần đây.</a:t>
            </a:r>
          </a:p>
        </p:txBody>
      </p:sp>
      <p:sp>
        <p:nvSpPr>
          <p:cNvPr name="TextBox 14" id="14"/>
          <p:cNvSpPr txBox="true"/>
          <p:nvPr/>
        </p:nvSpPr>
        <p:spPr>
          <a:xfrm rot="0">
            <a:off x="5047838" y="7525104"/>
            <a:ext cx="7728997" cy="1317036"/>
          </a:xfrm>
          <a:prstGeom prst="rect">
            <a:avLst/>
          </a:prstGeom>
        </p:spPr>
        <p:txBody>
          <a:bodyPr anchor="t" rtlCol="false" tIns="0" lIns="0" bIns="0" rIns="0">
            <a:spAutoFit/>
          </a:bodyPr>
          <a:lstStyle/>
          <a:p>
            <a:pPr algn="l">
              <a:lnSpc>
                <a:spcPts val="5208"/>
              </a:lnSpc>
              <a:spcBef>
                <a:spcPct val="0"/>
              </a:spcBef>
            </a:pPr>
            <a:r>
              <a:rPr lang="en-US" sz="3720">
                <a:solidFill>
                  <a:srgbClr val="000000"/>
                </a:solidFill>
                <a:latin typeface="Poppins"/>
              </a:rPr>
              <a:t>Nhóm chọn Facebook vì đây là mạng xã hội gần gũi và phổ biến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939842" y="3036890"/>
            <a:ext cx="11319458" cy="6524652"/>
          </a:xfrm>
          <a:custGeom>
            <a:avLst/>
            <a:gdLst/>
            <a:ahLst/>
            <a:cxnLst/>
            <a:rect r="r" b="b" t="t" l="l"/>
            <a:pathLst>
              <a:path h="6524652" w="11319458">
                <a:moveTo>
                  <a:pt x="0" y="0"/>
                </a:moveTo>
                <a:lnTo>
                  <a:pt x="11319458" y="0"/>
                </a:lnTo>
                <a:lnTo>
                  <a:pt x="11319458" y="6524652"/>
                </a:lnTo>
                <a:lnTo>
                  <a:pt x="0" y="6524652"/>
                </a:lnTo>
                <a:lnTo>
                  <a:pt x="0" y="0"/>
                </a:lnTo>
                <a:close/>
              </a:path>
            </a:pathLst>
          </a:custGeom>
          <a:blipFill>
            <a:blip r:embed="rId3"/>
            <a:stretch>
              <a:fillRect l="0" t="0" r="0" b="0"/>
            </a:stretch>
          </a:blipFill>
        </p:spPr>
      </p:sp>
      <p:sp>
        <p:nvSpPr>
          <p:cNvPr name="TextBox 10" id="10"/>
          <p:cNvSpPr txBox="true"/>
          <p:nvPr/>
        </p:nvSpPr>
        <p:spPr>
          <a:xfrm rot="0">
            <a:off x="709411" y="1662134"/>
            <a:ext cx="17171129" cy="1500290"/>
          </a:xfrm>
          <a:prstGeom prst="rect">
            <a:avLst/>
          </a:prstGeom>
        </p:spPr>
        <p:txBody>
          <a:bodyPr anchor="t" rtlCol="false" tIns="0" lIns="0" bIns="0" rIns="0">
            <a:spAutoFit/>
          </a:bodyPr>
          <a:lstStyle/>
          <a:p>
            <a:pPr algn="l">
              <a:lnSpc>
                <a:spcPts val="6031"/>
              </a:lnSpc>
            </a:pPr>
            <a:r>
              <a:rPr lang="en-US" sz="4308">
                <a:solidFill>
                  <a:srgbClr val="FFFFFF"/>
                </a:solidFill>
                <a:latin typeface="League Spartan"/>
              </a:rPr>
              <a:t> </a:t>
            </a:r>
            <a:r>
              <a:rPr lang="en-US" sz="4308" u="sng">
                <a:solidFill>
                  <a:srgbClr val="FFFFFF"/>
                </a:solidFill>
                <a:latin typeface="League Spartan"/>
                <a:hlinkClick r:id="rId4" tooltip="https://www.kaggle.com/datasets/ashishg21/facebook-live-sellers-in-thailand-uci-ml-repo?fbclid=IwZXh0bgNhZW0CMTAAAR3rGRe8OzfjuYEuJ9-6lStJmuMj5_UWg6D54IGDPdktTGemzCklAxOnuuQ_aem_AYj-Z3l0Lg9uuXgHPvkYQTSQQ9rSqfnc7jMisQxy9X5GHTDr0P7ogxbsRu_2QMPhHAf1sYcXYNyyv362YdtucRF6"/>
              </a:rPr>
              <a:t>Facebook Live sellers in Thailand, UCI ML Repo (kaggle.com)</a:t>
            </a:r>
          </a:p>
        </p:txBody>
      </p:sp>
      <p:sp>
        <p:nvSpPr>
          <p:cNvPr name="TextBox 11" id="11"/>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184100" y="738835"/>
            <a:ext cx="9754086" cy="8822707"/>
          </a:xfrm>
          <a:custGeom>
            <a:avLst/>
            <a:gdLst/>
            <a:ahLst/>
            <a:cxnLst/>
            <a:rect r="r" b="b" t="t" l="l"/>
            <a:pathLst>
              <a:path h="8822707" w="9754086">
                <a:moveTo>
                  <a:pt x="0" y="0"/>
                </a:moveTo>
                <a:lnTo>
                  <a:pt x="9754086" y="0"/>
                </a:lnTo>
                <a:lnTo>
                  <a:pt x="9754086" y="8822707"/>
                </a:lnTo>
                <a:lnTo>
                  <a:pt x="0" y="8822707"/>
                </a:lnTo>
                <a:lnTo>
                  <a:pt x="0" y="0"/>
                </a:lnTo>
                <a:close/>
              </a:path>
            </a:pathLst>
          </a:custGeom>
          <a:blipFill>
            <a:blip r:embed="rId3"/>
            <a:stretch>
              <a:fillRect l="0" t="0" r="0" b="0"/>
            </a:stretch>
          </a:blipFill>
        </p:spPr>
      </p:sp>
      <p:sp>
        <p:nvSpPr>
          <p:cNvPr name="TextBox 10" id="10"/>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259300"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54728" y="2180410"/>
            <a:ext cx="4896768" cy="6569204"/>
          </a:xfrm>
          <a:custGeom>
            <a:avLst/>
            <a:gdLst/>
            <a:ahLst/>
            <a:cxnLst/>
            <a:rect r="r" b="b" t="t" l="l"/>
            <a:pathLst>
              <a:path h="6569204" w="4896768">
                <a:moveTo>
                  <a:pt x="0" y="0"/>
                </a:moveTo>
                <a:lnTo>
                  <a:pt x="4896768" y="0"/>
                </a:lnTo>
                <a:lnTo>
                  <a:pt x="4896768" y="6569204"/>
                </a:lnTo>
                <a:lnTo>
                  <a:pt x="0" y="6569204"/>
                </a:lnTo>
                <a:lnTo>
                  <a:pt x="0" y="0"/>
                </a:lnTo>
                <a:close/>
              </a:path>
            </a:pathLst>
          </a:custGeom>
          <a:blipFill>
            <a:blip r:embed="rId3"/>
            <a:stretch>
              <a:fillRect l="0" t="-119619" r="-31687" b="0"/>
            </a:stretch>
          </a:blipFill>
        </p:spPr>
      </p:sp>
      <p:sp>
        <p:nvSpPr>
          <p:cNvPr name="Freeform 10" id="10"/>
          <p:cNvSpPr/>
          <p:nvPr/>
        </p:nvSpPr>
        <p:spPr>
          <a:xfrm flipH="false" flipV="false" rot="0">
            <a:off x="6670800" y="1533870"/>
            <a:ext cx="4946400" cy="7862285"/>
          </a:xfrm>
          <a:custGeom>
            <a:avLst/>
            <a:gdLst/>
            <a:ahLst/>
            <a:cxnLst/>
            <a:rect r="r" b="b" t="t" l="l"/>
            <a:pathLst>
              <a:path h="7862285" w="4946400">
                <a:moveTo>
                  <a:pt x="0" y="0"/>
                </a:moveTo>
                <a:lnTo>
                  <a:pt x="4946400" y="0"/>
                </a:lnTo>
                <a:lnTo>
                  <a:pt x="4946400" y="7862284"/>
                </a:lnTo>
                <a:lnTo>
                  <a:pt x="0" y="7862284"/>
                </a:lnTo>
                <a:lnTo>
                  <a:pt x="0" y="0"/>
                </a:lnTo>
                <a:close/>
              </a:path>
            </a:pathLst>
          </a:custGeom>
          <a:blipFill>
            <a:blip r:embed="rId3"/>
            <a:stretch>
              <a:fillRect l="0" t="0" r="-30366" b="-83499"/>
            </a:stretch>
          </a:blipFill>
        </p:spPr>
      </p:sp>
      <p:sp>
        <p:nvSpPr>
          <p:cNvPr name="Freeform 11" id="11"/>
          <p:cNvSpPr/>
          <p:nvPr/>
        </p:nvSpPr>
        <p:spPr>
          <a:xfrm flipH="false" flipV="false" rot="0">
            <a:off x="13009412" y="1191623"/>
            <a:ext cx="4005075" cy="8546777"/>
          </a:xfrm>
          <a:custGeom>
            <a:avLst/>
            <a:gdLst/>
            <a:ahLst/>
            <a:cxnLst/>
            <a:rect r="r" b="b" t="t" l="l"/>
            <a:pathLst>
              <a:path h="8546777" w="4005075">
                <a:moveTo>
                  <a:pt x="0" y="0"/>
                </a:moveTo>
                <a:lnTo>
                  <a:pt x="4005075" y="0"/>
                </a:lnTo>
                <a:lnTo>
                  <a:pt x="4005075" y="8546777"/>
                </a:lnTo>
                <a:lnTo>
                  <a:pt x="0" y="8546777"/>
                </a:lnTo>
                <a:lnTo>
                  <a:pt x="0" y="0"/>
                </a:lnTo>
                <a:close/>
              </a:path>
            </a:pathLst>
          </a:custGeom>
          <a:blipFill>
            <a:blip r:embed="rId4"/>
            <a:stretch>
              <a:fillRect l="0" t="0" r="0" b="0"/>
            </a:stretch>
          </a:blipFill>
        </p:spPr>
      </p:sp>
      <p:sp>
        <p:nvSpPr>
          <p:cNvPr name="TextBox 12" id="12"/>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4AAD"/>
            </a:solidFill>
          </p:spPr>
        </p:sp>
        <p:sp>
          <p:nvSpPr>
            <p:cNvPr name="TextBox 5" id="5"/>
            <p:cNvSpPr txBox="true"/>
            <p:nvPr/>
          </p:nvSpPr>
          <p:spPr>
            <a:xfrm>
              <a:off x="0" y="-47625"/>
              <a:ext cx="481659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411" y="8469769"/>
            <a:ext cx="897167" cy="2183545"/>
            <a:chOff x="0" y="0"/>
            <a:chExt cx="236291" cy="575090"/>
          </a:xfrm>
        </p:grpSpPr>
        <p:sp>
          <p:nvSpPr>
            <p:cNvPr name="Freeform 7" id="7"/>
            <p:cNvSpPr/>
            <p:nvPr/>
          </p:nvSpPr>
          <p:spPr>
            <a:xfrm flipH="false" flipV="false" rot="0">
              <a:off x="0" y="0"/>
              <a:ext cx="236291" cy="575090"/>
            </a:xfrm>
            <a:custGeom>
              <a:avLst/>
              <a:gdLst/>
              <a:ahLst/>
              <a:cxnLst/>
              <a:rect r="r" b="b" t="t" l="l"/>
              <a:pathLst>
                <a:path h="575090" w="236291">
                  <a:moveTo>
                    <a:pt x="118145" y="0"/>
                  </a:moveTo>
                  <a:lnTo>
                    <a:pt x="118145" y="0"/>
                  </a:lnTo>
                  <a:cubicBezTo>
                    <a:pt x="183395" y="0"/>
                    <a:pt x="236291" y="52895"/>
                    <a:pt x="236291" y="118145"/>
                  </a:cubicBezTo>
                  <a:lnTo>
                    <a:pt x="236291" y="456945"/>
                  </a:lnTo>
                  <a:cubicBezTo>
                    <a:pt x="236291" y="488279"/>
                    <a:pt x="223843" y="518330"/>
                    <a:pt x="201687" y="540486"/>
                  </a:cubicBezTo>
                  <a:cubicBezTo>
                    <a:pt x="179530" y="562643"/>
                    <a:pt x="149480" y="575090"/>
                    <a:pt x="118145" y="575090"/>
                  </a:cubicBezTo>
                  <a:lnTo>
                    <a:pt x="118145" y="575090"/>
                  </a:lnTo>
                  <a:cubicBezTo>
                    <a:pt x="86811" y="575090"/>
                    <a:pt x="56761" y="562643"/>
                    <a:pt x="34604" y="540486"/>
                  </a:cubicBezTo>
                  <a:cubicBezTo>
                    <a:pt x="12447" y="518330"/>
                    <a:pt x="0" y="488279"/>
                    <a:pt x="0" y="456945"/>
                  </a:cubicBezTo>
                  <a:lnTo>
                    <a:pt x="0" y="118145"/>
                  </a:lnTo>
                  <a:cubicBezTo>
                    <a:pt x="0" y="86811"/>
                    <a:pt x="12447" y="56761"/>
                    <a:pt x="34604" y="34604"/>
                  </a:cubicBezTo>
                  <a:cubicBezTo>
                    <a:pt x="56761" y="12447"/>
                    <a:pt x="86811" y="0"/>
                    <a:pt x="118145" y="0"/>
                  </a:cubicBezTo>
                  <a:close/>
                </a:path>
              </a:pathLst>
            </a:custGeom>
            <a:solidFill>
              <a:srgbClr val="FFFFFF"/>
            </a:solidFill>
          </p:spPr>
        </p:sp>
        <p:sp>
          <p:nvSpPr>
            <p:cNvPr name="TextBox 8" id="8"/>
            <p:cNvSpPr txBox="true"/>
            <p:nvPr/>
          </p:nvSpPr>
          <p:spPr>
            <a:xfrm>
              <a:off x="0" y="-47625"/>
              <a:ext cx="236291" cy="6227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238162" y="1993720"/>
            <a:ext cx="11811676" cy="6299561"/>
          </a:xfrm>
          <a:custGeom>
            <a:avLst/>
            <a:gdLst/>
            <a:ahLst/>
            <a:cxnLst/>
            <a:rect r="r" b="b" t="t" l="l"/>
            <a:pathLst>
              <a:path h="6299561" w="11811676">
                <a:moveTo>
                  <a:pt x="0" y="0"/>
                </a:moveTo>
                <a:lnTo>
                  <a:pt x="11811676" y="0"/>
                </a:lnTo>
                <a:lnTo>
                  <a:pt x="11811676" y="6299560"/>
                </a:lnTo>
                <a:lnTo>
                  <a:pt x="0" y="6299560"/>
                </a:lnTo>
                <a:lnTo>
                  <a:pt x="0" y="0"/>
                </a:lnTo>
                <a:close/>
              </a:path>
            </a:pathLst>
          </a:custGeom>
          <a:blipFill>
            <a:blip r:embed="rId3"/>
            <a:stretch>
              <a:fillRect l="0" t="0" r="0" b="0"/>
            </a:stretch>
          </a:blipFill>
        </p:spPr>
      </p:sp>
      <p:sp>
        <p:nvSpPr>
          <p:cNvPr name="TextBox 10" id="10"/>
          <p:cNvSpPr txBox="true"/>
          <p:nvPr/>
        </p:nvSpPr>
        <p:spPr>
          <a:xfrm rot="0">
            <a:off x="709411" y="591204"/>
            <a:ext cx="4842085" cy="779742"/>
          </a:xfrm>
          <a:prstGeom prst="rect">
            <a:avLst/>
          </a:prstGeom>
        </p:spPr>
        <p:txBody>
          <a:bodyPr anchor="t" rtlCol="false" tIns="0" lIns="0" bIns="0" rIns="0">
            <a:spAutoFit/>
          </a:bodyPr>
          <a:lstStyle/>
          <a:p>
            <a:pPr algn="l">
              <a:lnSpc>
                <a:spcPts val="6372"/>
              </a:lnSpc>
            </a:pPr>
            <a:r>
              <a:rPr lang="en-US" sz="4551">
                <a:solidFill>
                  <a:srgbClr val="FFFFFF"/>
                </a:solidFill>
                <a:latin typeface="Lato Bold"/>
              </a:rPr>
              <a:t>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DAGFYaUs36A</dc:identifier>
  <dcterms:modified xsi:type="dcterms:W3CDTF">2011-08-01T06:04:30Z</dcterms:modified>
  <cp:revision>1</cp:revision>
  <dc:title>Báo cáo cuối kỳ Dữ liệ lớn</dc:title>
</cp:coreProperties>
</file>